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5143500" cx="9144000"/>
  <p:notesSz cx="51435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goxfH3GcxH/GlCBC4lDaC+9b7D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24" Type="http://customschemas.google.com/relationships/presentationmetadata" Target="metadata"/><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pc="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pc="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pc="0" sz="1200" u="none" cap="none" strike="noStrike">
                <a:solidFill>
                  <a:schemeClr val="dk1"/>
                </a:solidFill>
                <a:latin typeface="Calibri"/>
                <a:ea typeface="Calibri"/>
                <a:cs typeface="Calibri"/>
                <a:sym typeface="Calibri"/>
              </a:rPr>
              <a:t>‹#›</a:t>
            </a:fld>
            <a:endParaRPr b="0" i="0" spc="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Arkime 7 is on the dev7 branch, about 400 commits ahead of main. RC1 is targeted for October 2026 and the 7.0.0 release for early 2027. demo7.arkime.com tracks it.</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 name="Google Shape;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Live demo on demo7. Everything on this slide is UI work; the rest of the deck is the non-Vue changes. Shark tab needs tshark &gt;= 4.6.4 (tsharkPath). View Config page is gated by viewConfigMode (off, superAdmin default, appAdmin). Update check is opt-in via checkForUpdates.</a:t>
            </a:r>
            <a:endParaRPr/>
          </a:p>
        </p:txBody>
      </p:sp>
      <p:sp>
        <p:nvSpPr>
          <p:cNvPr id="31" name="Google Shape;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 name="Google Shape;5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 name="Google Shape;5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 name="Google Shape;6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#4218 moved to Node 24, #4253 pins 24.21.0. #4266 stops building glib, curl, zstd, lua, libpcap in easybutton. #4267 Amazon Linux 2027, which uses OS libs except yara and librdkafka. Smaller packages, faster builds, security updates come from the OS.</a:t>
            </a:r>
            <a:endParaRPr/>
          </a:p>
        </p:txBody>
      </p:sp>
      <p:sp>
        <p:nvSpPr>
          <p:cNvPr id="66" name="Google Shape;6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 name="Google Shape;7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#4235 for the download side. Capture tracks per-file interface tables (ARKIME_MAX_INTERFACES_PER_FILE is 256) and records the block offsets per interface on the file record. Remote nodes merge their SHB/IDBs into one interface table for a combined PCAPNG.</a:t>
            </a:r>
            <a:endParaRPr/>
          </a:p>
        </p:txBody>
      </p:sp>
      <p:sp>
        <p:nvSpPr>
          <p:cNvPr id="78" name="Google Shape;7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db.c switches field paths based on metadata.database_type: ipinfo uses country_code/region_code/city and asn/as_name; GeoOpen uses country.iso_code and country.AutonomousSystemNumber/Organization; MaxMind uses country.iso_code, subdivisions[0].iso_code, city.names.en. City vs Country is detected for MaxMind. Old setting names are accepted with a deprecation.</a:t>
            </a:r>
            <a:endParaRPr/>
          </a:p>
        </p:txBody>
      </p:sp>
      <p:sp>
        <p:nvSpPr>
          <p:cNvPr id="102" name="Google Shape;10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#4210. Part of removing the internal session type concept: everything is per mProtocol now. Also fixed there: the packet thread used maxPackets instead of maxPacketsInQueue for its 75% full check, so session command processing throttled at 7,500 queued packets instead of 150,000. Busy sensors will do more work per packet.</a:t>
            </a:r>
            <a:endParaRPr/>
          </a:p>
        </p:txBody>
      </p:sp>
      <p:sp>
        <p:nvSpPr>
          <p:cNvPr id="114" name="Google Shape;11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#4210. save defaults to 0 (off) for everything but tcp, matching old behavior. Streams default: tcp gets maxStreams, udp maxStreams/16, everything else maxStreams/256 roughly; see config.ini.sample. arkime_mprotocol_register() now takes flags instead of a session type, so custom parsers must be rebuilt.</a:t>
            </a:r>
            <a:endParaRPr/>
          </a:p>
        </p:txBody>
      </p:sp>
      <p:sp>
        <p:nvSpPr>
          <p:cNvPr id="130" name="Google Shape;13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#4214. Settings: xdpNumThreads (0 = every rx queue, the only setting that captures everything), xdpQueueStart, xdpFrameSize 2048-4096 (default 4096), xdpRingSize, xdpZeroCopy (default true), xdpMode (auto/drv/skb), xdpIgnoreQueueMismatch. Max packet is frameSize minus XDP headroom. Be precise on zero copy: it removes the kernel copy between the NIC and Arkime; it does not mean Arkime never copies a packet after that. If dropUser/dropGroup is set, remove the program with ip link set dev &lt;if&gt; xdp off.</a:t>
            </a:r>
            <a:endParaRPr/>
          </a:p>
        </p:txBody>
      </p:sp>
      <p:sp>
        <p:nvSpPr>
          <p:cNvPr id="142" name="Google Shape;14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#4133. Say experimental out loud: it passes the full test suite (5,451 tests) but has not seen production yet, and the schema may change between RCs. Known gaps: multiES per-period session indices and shortcut sync to remote ClickHouse nodes. TLS trust follows insecure/caTrustFile like other backends. Batch size via clickhouseMaxBatchDocs/Bytes.</a:t>
            </a:r>
            <a:endParaRPr/>
          </a:p>
        </p:txBody>
      </p:sp>
      <p:sp>
        <p:nvSpPr>
          <p:cNvPr id="160" name="Google Shape;16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#4226 and #4251. Settings: featherprintInterval (300s), featherprintMonitorEnabled, featherprintNotifier, featherprintHistoryLimit, featherprintLookupLimit, featherprintInitialLookbackDays (7), featherprintChunkSec, featherprintMaxChunksPerTick. The subnet section syntax on the slide is illustrative; check the sample config for the exact per-subnet keys.</a:t>
            </a:r>
            <a:endParaRPr/>
          </a:p>
        </p:txBody>
      </p:sp>
      <p:sp>
        <p:nvSpPr>
          <p:cNvPr id="172" name="Google Shape;17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#4219 hardened the integration; #4088 adds the manual EL9/EL10 tshark build workflow. {tsharkDir} is the private dir with the fifo and must be bind mounted into the sandbox. The tsharkWrapper line on the slide is abbreviated; config.ini.sample has the full bwrap invocation.</a:t>
            </a:r>
            <a:endParaRPr/>
          </a:p>
        </p:txBody>
      </p:sp>
      <p:sp>
        <p:nvSpPr>
          <p:cNvPr id="184" name="Google Shape;18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userAutoCreateTmpl was deprecated in 6.1.0 with a warning that 7 would remove it. [user-auto-create] example: userName=vals.arkime_user_name || vals.email || vals.sub, roles=vals.groups.includes('admin') ? ['arkimeAdmin'] : ['arkimeUser']. simpleDEKEncoding arrived in 6.x (#3833) as a compatibility knob and is gone. dbAdmin: db.pl &lt;host:port&gt; users-update '&lt;glob&gt;' --addRole dbAdmin, and pair it with arkimeUser.</a:t>
            </a:r>
            <a:endParaRPr/>
          </a:p>
        </p:txBody>
      </p:sp>
      <p:sp>
        <p:nvSpPr>
          <p:cNvPr id="196" name="Google Shape;19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#4252 combined registerValidated and registerSecrets into registerSettings, shared ES connection settings registered once in arkimeConfig. Builds on 6.7.1 #4233 which validated access controls (userAuthIps, mcpAllowedIps, CIDRs, JWT skew, upload and query limits). The error text on the slide is representative, not verbatim.</a:t>
            </a:r>
            <a:endParaRPr/>
          </a:p>
        </p:txBody>
      </p:sp>
      <p:sp>
        <p:nvSpPr>
          <p:cNvPr id="220" name="Google Shape;22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Lives in common/viewConfig.js so all four apps share it. viewConfigMode: off removes the page and its APIs (404), superAdmin is the default, appAdmin opens it to the app's own admin role (arkimeAdmin, cont3xtAdmin, ...). Redaction is a server side denylist: keys matching secret, password, token, apikey, or basicauth, the userinfo of any url, key:value secrets packed inside a value, and the whole [keks] section. The TOTP unlock is a grant held in browser memory, so another tab or a reload asks again. Node compare goes over s2s, redacted values are not compared. The screenshot is a dev7 viewer started with -c config.ini -o viewPort=8017 and cronQueries set in the environment, with throwaway credentials, so it shows the override, environment, and redaction markers.</a:t>
            </a:r>
            <a:endParaRPr/>
          </a:p>
        </p:txBody>
      </p:sp>
      <p:sp>
        <p:nvSpPr>
          <p:cNvPr id="232" name="Google Shape;23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UpdateCheckService.js in common, shown in the version menu of all four apps. The browser fetches &lt;updateCheckUrl&gt;/releases-v7.json, so the request itself only reveals the major version. It is a plain fetch with credentials omitted and no referrer, and when checkForUpdates=off the CSP connect-src blocks it too. Results are cached for 24 hours, failures for 1 hour. The file lists releases with version, date, url, and an optional security flag, plus eol for a retired major. versions.arkime.com is just a static site, so a mirror is a copy of the json. Screenshots are a dev7 build labelled 7.0.0 checking versions.arkime.com, whose 7.0.1 entry is a placeholder.</a:t>
            </a:r>
            <a:endParaRPr/>
          </a:p>
        </p:txBody>
      </p:sp>
      <p:sp>
        <p:nvSpPr>
          <p:cNvPr id="243" name="Google Shape;24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Honest roadmap slide. None of these are committed to 7.0.0; they are the things that keep coming up. Ask the room which one they would want first.</a:t>
            </a:r>
            <a:endParaRPr/>
          </a:p>
        </p:txBody>
      </p:sp>
      <p:sp>
        <p:nvSpPr>
          <p:cNvPr id="255" name="Google Shape;25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Straight from the 7.0.0 Breaking section of the CHANGELOG. Also: offlineFilenameRegex default matches .pcapng, ARKIME_HTTP_PRIORITY_DROPABLE renamed to DROPPABLE, stoppedsessions file is version 2 and v1 files are ignored. Run db.pl &lt;host:port&gt; shareables-import all by hand if the automatic copy is skipped.</a:t>
            </a:r>
            <a:endParaRPr/>
          </a:p>
        </p:txBody>
      </p:sp>
      <p:sp>
        <p:nvSpPr>
          <p:cNvPr id="284" name="Google Shape;28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8.png"/><Relationship Id="rId7" Type="http://schemas.openxmlformats.org/officeDocument/2006/relationships/image" Target="../media/image2.png"/><Relationship Id="rId8"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2.png"/><Relationship Id="rId4" Type="http://schemas.openxmlformats.org/officeDocument/2006/relationships/image" Target="../media/image25.png"/><Relationship Id="rId5"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image" Target="../media/image23.png"/><Relationship Id="rId5" Type="http://schemas.openxmlformats.org/officeDocument/2006/relationships/image" Target="../media/image29.png"/><Relationship Id="rId6" Type="http://schemas.openxmlformats.org/officeDocument/2006/relationships/image" Target="../media/image18.png"/><Relationship Id="rId7"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15" name="Shape 15"/>
        <p:cNvGrpSpPr/>
        <p:nvPr/>
      </p:nvGrpSpPr>
      <p:grpSpPr>
        <a:xfrm>
          <a:off x="0" y="0"/>
          <a:ext cx="0" cy="0"/>
          <a:chOff x="0" y="0"/>
          <a:chExt cx="0" cy="0"/>
        </a:xfrm>
      </p:grpSpPr>
      <p:pic>
        <p:nvPicPr>
          <p:cNvPr descr="Arkime_Logo_FullGradientWhite3x.png" id="16" name="Google Shape;16;p1"/>
          <p:cNvPicPr preferRelativeResize="0"/>
          <p:nvPr/>
        </p:nvPicPr>
        <p:blipFill rotWithShape="1">
          <a:blip r:embed="rId3">
            <a:alphaModFix/>
          </a:blip>
          <a:srcRect b="0" l="0" r="0" t="0"/>
          <a:stretch/>
        </p:blipFill>
        <p:spPr>
          <a:xfrm>
            <a:off x="5852160" y="457200"/>
            <a:ext cx="2743200" cy="834244"/>
          </a:xfrm>
          <a:prstGeom prst="rect">
            <a:avLst/>
          </a:prstGeom>
          <a:noFill/>
          <a:ln>
            <a:noFill/>
          </a:ln>
        </p:spPr>
      </p:pic>
      <p:sp>
        <p:nvSpPr>
          <p:cNvPr id="17" name="Google Shape;17;p1"/>
          <p:cNvSpPr txBox="1"/>
          <p:nvPr/>
        </p:nvSpPr>
        <p:spPr>
          <a:xfrm>
            <a:off x="548640" y="502920"/>
            <a:ext cx="5943600" cy="4572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6B689"/>
              </a:buClr>
              <a:buSzPts val="2200"/>
              <a:buFont typeface="Calibri"/>
              <a:buNone/>
            </a:pPr>
            <a:r>
              <a:rPr b="0" i="0" lang="en-US" spc="0" sz="2200" u="none" cap="none" strike="noStrike">
                <a:solidFill>
                  <a:srgbClr val="66B689"/>
                </a:solidFill>
                <a:latin typeface="Calibri"/>
                <a:ea typeface="Calibri"/>
                <a:cs typeface="Calibri"/>
                <a:sym typeface="Calibri"/>
              </a:rPr>
              <a:t>An early look at</a:t>
            </a:r>
            <a:endParaRPr b="0" i="0" spc="0" sz="2200" u="none" cap="none" strike="noStrike">
              <a:solidFill>
                <a:schemeClr val="dk1"/>
              </a:solidFill>
              <a:latin typeface="Calibri"/>
              <a:ea typeface="Calibri"/>
              <a:cs typeface="Calibri"/>
              <a:sym typeface="Calibri"/>
            </a:endParaRPr>
          </a:p>
        </p:txBody>
      </p:sp>
      <p:sp>
        <p:nvSpPr>
          <p:cNvPr id="18" name="Google Shape;18;p1"/>
          <p:cNvSpPr txBox="1"/>
          <p:nvPr/>
        </p:nvSpPr>
        <p:spPr>
          <a:xfrm>
            <a:off x="548640" y="868680"/>
            <a:ext cx="5943600" cy="914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5400"/>
              <a:buFont typeface="Calibri"/>
              <a:buNone/>
            </a:pPr>
            <a:r>
              <a:rPr b="1" i="0" lang="en-US" spc="0" sz="5400" u="none" cap="none" strike="noStrike">
                <a:solidFill>
                  <a:srgbClr val="FFFFFF"/>
                </a:solidFill>
                <a:latin typeface="Calibri"/>
                <a:ea typeface="Calibri"/>
                <a:cs typeface="Calibri"/>
                <a:sym typeface="Calibri"/>
              </a:rPr>
              <a:t>Arkime 7</a:t>
            </a:r>
            <a:endParaRPr b="0" i="0" spc="0" sz="5400" u="none" cap="none" strike="noStrike">
              <a:solidFill>
                <a:schemeClr val="dk1"/>
              </a:solidFill>
              <a:latin typeface="Calibri"/>
              <a:ea typeface="Calibri"/>
              <a:cs typeface="Calibri"/>
              <a:sym typeface="Calibri"/>
            </a:endParaRPr>
          </a:p>
        </p:txBody>
      </p:sp>
      <p:pic>
        <p:nvPicPr>
          <p:cNvPr descr="preencoded.png" id="19" name="Google Shape;19;p1"/>
          <p:cNvPicPr preferRelativeResize="0"/>
          <p:nvPr/>
        </p:nvPicPr>
        <p:blipFill rotWithShape="1">
          <a:blip r:embed="rId4">
            <a:alphaModFix/>
          </a:blip>
          <a:srcRect b="0" l="0" r="0" t="0"/>
          <a:stretch/>
        </p:blipFill>
        <p:spPr>
          <a:xfrm>
            <a:off x="719084" y="2182124"/>
            <a:ext cx="500360" cy="500360"/>
          </a:xfrm>
          <a:prstGeom prst="rect">
            <a:avLst/>
          </a:prstGeom>
          <a:noFill/>
          <a:ln>
            <a:noFill/>
          </a:ln>
        </p:spPr>
      </p:pic>
      <p:sp>
        <p:nvSpPr>
          <p:cNvPr id="20" name="Google Shape;20;p1"/>
          <p:cNvSpPr txBox="1"/>
          <p:nvPr/>
        </p:nvSpPr>
        <p:spPr>
          <a:xfrm>
            <a:off x="1508760" y="2084832"/>
            <a:ext cx="5029200" cy="3657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000"/>
              <a:buFont typeface="Calibri"/>
              <a:buNone/>
            </a:pPr>
            <a:r>
              <a:rPr b="1" i="0" lang="en-US" spc="0" sz="2000" u="none" cap="none" strike="noStrike">
                <a:solidFill>
                  <a:srgbClr val="FFFFFF"/>
                </a:solidFill>
                <a:latin typeface="Calibri"/>
                <a:ea typeface="Calibri"/>
                <a:cs typeface="Calibri"/>
                <a:sym typeface="Calibri"/>
              </a:rPr>
              <a:t>RC1 targeted for October 2026</a:t>
            </a:r>
            <a:endParaRPr b="0" i="0" spc="0" sz="2000" u="none" cap="none" strike="noStrike">
              <a:solidFill>
                <a:schemeClr val="dk1"/>
              </a:solidFill>
              <a:latin typeface="Calibri"/>
              <a:ea typeface="Calibri"/>
              <a:cs typeface="Calibri"/>
              <a:sym typeface="Calibri"/>
            </a:endParaRPr>
          </a:p>
        </p:txBody>
      </p:sp>
      <p:sp>
        <p:nvSpPr>
          <p:cNvPr id="21" name="Google Shape;21;p1"/>
          <p:cNvSpPr txBox="1"/>
          <p:nvPr/>
        </p:nvSpPr>
        <p:spPr>
          <a:xfrm>
            <a:off x="1508760" y="2432304"/>
            <a:ext cx="502920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9D3E0"/>
              </a:buClr>
              <a:buSzPts val="1500"/>
              <a:buFont typeface="Calibri"/>
              <a:buNone/>
            </a:pPr>
            <a:r>
              <a:rPr b="0" i="0" lang="en-US" spc="0" sz="1500" u="none" cap="none" strike="noStrike">
                <a:solidFill>
                  <a:srgbClr val="C9D3E0"/>
                </a:solidFill>
                <a:latin typeface="Calibri"/>
                <a:ea typeface="Calibri"/>
                <a:cs typeface="Calibri"/>
                <a:sym typeface="Calibri"/>
              </a:rPr>
              <a:t>7.0.0 release early 2027</a:t>
            </a:r>
            <a:endParaRPr b="0" i="0" spc="0" sz="1500" u="none" cap="none" strike="noStrike">
              <a:solidFill>
                <a:schemeClr val="dk1"/>
              </a:solidFill>
              <a:latin typeface="Calibri"/>
              <a:ea typeface="Calibri"/>
              <a:cs typeface="Calibri"/>
              <a:sym typeface="Calibri"/>
            </a:endParaRPr>
          </a:p>
        </p:txBody>
      </p:sp>
      <p:pic>
        <p:nvPicPr>
          <p:cNvPr descr="preencoded.png" id="22" name="Google Shape;22;p1"/>
          <p:cNvPicPr preferRelativeResize="0"/>
          <p:nvPr/>
        </p:nvPicPr>
        <p:blipFill rotWithShape="1">
          <a:blip r:embed="rId5">
            <a:alphaModFix/>
          </a:blip>
          <a:srcRect b="0" l="0" r="0" t="0"/>
          <a:stretch/>
        </p:blipFill>
        <p:spPr>
          <a:xfrm>
            <a:off x="719084" y="3096524"/>
            <a:ext cx="500360" cy="500360"/>
          </a:xfrm>
          <a:prstGeom prst="rect">
            <a:avLst/>
          </a:prstGeom>
          <a:noFill/>
          <a:ln>
            <a:noFill/>
          </a:ln>
        </p:spPr>
      </p:pic>
      <p:sp>
        <p:nvSpPr>
          <p:cNvPr id="23" name="Google Shape;23;p1"/>
          <p:cNvSpPr txBox="1"/>
          <p:nvPr/>
        </p:nvSpPr>
        <p:spPr>
          <a:xfrm>
            <a:off x="1508760" y="2999232"/>
            <a:ext cx="5029200" cy="3657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000"/>
              <a:buFont typeface="Calibri"/>
              <a:buNone/>
            </a:pPr>
            <a:r>
              <a:rPr b="1" i="0" lang="en-US" spc="0" sz="2000" u="none" cap="none" strike="noStrike">
                <a:solidFill>
                  <a:srgbClr val="FFFFFF"/>
                </a:solidFill>
                <a:latin typeface="Calibri"/>
                <a:ea typeface="Calibri"/>
                <a:cs typeface="Calibri"/>
                <a:sym typeface="Calibri"/>
              </a:rPr>
              <a:t>Play with it today</a:t>
            </a:r>
            <a:endParaRPr b="0" i="0" spc="0" sz="2000" u="none" cap="none" strike="noStrike">
              <a:solidFill>
                <a:schemeClr val="dk1"/>
              </a:solidFill>
              <a:latin typeface="Calibri"/>
              <a:ea typeface="Calibri"/>
              <a:cs typeface="Calibri"/>
              <a:sym typeface="Calibri"/>
            </a:endParaRPr>
          </a:p>
        </p:txBody>
      </p:sp>
      <p:sp>
        <p:nvSpPr>
          <p:cNvPr id="24" name="Google Shape;24;p1"/>
          <p:cNvSpPr txBox="1"/>
          <p:nvPr/>
        </p:nvSpPr>
        <p:spPr>
          <a:xfrm>
            <a:off x="1508760" y="3346704"/>
            <a:ext cx="502920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9D3E0"/>
              </a:buClr>
              <a:buSzPts val="1500"/>
              <a:buFont typeface="Calibri"/>
              <a:buNone/>
            </a:pPr>
            <a:r>
              <a:rPr b="0" i="0" lang="en-US" spc="0" sz="1500" u="none" cap="none" strike="noStrike">
                <a:solidFill>
                  <a:srgbClr val="C9D3E0"/>
                </a:solidFill>
                <a:latin typeface="Calibri"/>
                <a:ea typeface="Calibri"/>
                <a:cs typeface="Calibri"/>
                <a:sym typeface="Calibri"/>
              </a:rPr>
              <a:t>Info at end, early work in progress</a:t>
            </a:r>
            <a:endParaRPr b="0" i="0" spc="0" sz="1500" u="none" cap="none" strike="noStrike">
              <a:solidFill>
                <a:schemeClr val="dk1"/>
              </a:solidFill>
              <a:latin typeface="Calibri"/>
              <a:ea typeface="Calibri"/>
              <a:cs typeface="Calibri"/>
              <a:sym typeface="Calibri"/>
            </a:endParaRPr>
          </a:p>
        </p:txBody>
      </p:sp>
      <p:pic>
        <p:nvPicPr>
          <p:cNvPr descr="preencoded.png" id="25" name="Google Shape;25;p1"/>
          <p:cNvPicPr preferRelativeResize="0"/>
          <p:nvPr/>
        </p:nvPicPr>
        <p:blipFill rotWithShape="1">
          <a:blip r:embed="rId6">
            <a:alphaModFix/>
          </a:blip>
          <a:srcRect b="0" l="0" r="0" t="0"/>
          <a:stretch/>
        </p:blipFill>
        <p:spPr>
          <a:xfrm>
            <a:off x="719084" y="4010924"/>
            <a:ext cx="500360" cy="500360"/>
          </a:xfrm>
          <a:prstGeom prst="rect">
            <a:avLst/>
          </a:prstGeom>
          <a:noFill/>
          <a:ln>
            <a:noFill/>
          </a:ln>
        </p:spPr>
      </p:pic>
      <p:sp>
        <p:nvSpPr>
          <p:cNvPr id="26" name="Google Shape;26;p1"/>
          <p:cNvSpPr txBox="1"/>
          <p:nvPr/>
        </p:nvSpPr>
        <p:spPr>
          <a:xfrm>
            <a:off x="1508760" y="3913632"/>
            <a:ext cx="5029200" cy="3657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000"/>
              <a:buFont typeface="Calibri"/>
              <a:buNone/>
            </a:pPr>
            <a:r>
              <a:rPr b="1" i="0" lang="en-US" spc="0" sz="2000" u="none" cap="none" strike="noStrike">
                <a:solidFill>
                  <a:srgbClr val="FFFFFF"/>
                </a:solidFill>
                <a:latin typeface="Calibri"/>
                <a:ea typeface="Calibri"/>
                <a:cs typeface="Calibri"/>
                <a:sym typeface="Calibri"/>
              </a:rPr>
              <a:t>Tell us what breaks</a:t>
            </a:r>
            <a:endParaRPr b="0" i="0" spc="0" sz="2000" u="none" cap="none" strike="noStrike">
              <a:solidFill>
                <a:schemeClr val="dk1"/>
              </a:solidFill>
              <a:latin typeface="Calibri"/>
              <a:ea typeface="Calibri"/>
              <a:cs typeface="Calibri"/>
              <a:sym typeface="Calibri"/>
            </a:endParaRPr>
          </a:p>
        </p:txBody>
      </p:sp>
      <p:sp>
        <p:nvSpPr>
          <p:cNvPr id="27" name="Google Shape;27;p1"/>
          <p:cNvSpPr txBox="1"/>
          <p:nvPr/>
        </p:nvSpPr>
        <p:spPr>
          <a:xfrm>
            <a:off x="1508760" y="4261104"/>
            <a:ext cx="502920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9D3E0"/>
              </a:buClr>
              <a:buSzPts val="1500"/>
              <a:buFont typeface="Calibri"/>
              <a:buNone/>
            </a:pPr>
            <a:r>
              <a:rPr b="0" i="0" lang="en-US" spc="0" sz="1500" u="none" cap="none" strike="noStrike">
                <a:solidFill>
                  <a:srgbClr val="C9D3E0"/>
                </a:solidFill>
                <a:latin typeface="Calibri"/>
                <a:ea typeface="Calibri"/>
                <a:cs typeface="Calibri"/>
                <a:sym typeface="Calibri"/>
              </a:rPr>
              <a:t>Slack and GitHub issues, the earlier the better</a:t>
            </a:r>
            <a:endParaRPr b="0" i="0" spc="0" sz="15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32" name="Shape 32"/>
        <p:cNvGrpSpPr/>
        <p:nvPr/>
      </p:nvGrpSpPr>
      <p:grpSpPr>
        <a:xfrm>
          <a:off x="0" y="0"/>
          <a:ext cx="0" cy="0"/>
          <a:chOff x="0" y="0"/>
          <a:chExt cx="0" cy="0"/>
        </a:xfrm>
      </p:grpSpPr>
      <p:sp>
        <p:nvSpPr>
          <p:cNvPr id="33" name="Google Shape;33;p2"/>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3400"/>
              <a:buFont typeface="Calibri"/>
              <a:buNone/>
            </a:pPr>
            <a:r>
              <a:rPr b="1" i="0" lang="en-US" spc="0" sz="3400" u="none" cap="none" strike="noStrike">
                <a:solidFill>
                  <a:srgbClr val="FFFFFF"/>
                </a:solidFill>
                <a:latin typeface="Calibri"/>
                <a:ea typeface="Calibri"/>
                <a:cs typeface="Calibri"/>
                <a:sym typeface="Calibri"/>
              </a:rPr>
              <a:t>Demo first</a:t>
            </a:r>
            <a:endParaRPr b="0" i="0" spc="0" sz="3400" u="none" cap="none" strike="noStrike">
              <a:solidFill>
                <a:schemeClr val="dk1"/>
              </a:solidFill>
              <a:latin typeface="Calibri"/>
              <a:ea typeface="Calibri"/>
              <a:cs typeface="Calibri"/>
              <a:sym typeface="Calibri"/>
            </a:endParaRPr>
          </a:p>
        </p:txBody>
      </p:sp>
      <p:pic>
        <p:nvPicPr>
          <p:cNvPr descr="Arkime_Logo_Mark_White3x.png" id="34" name="Google Shape;34;p2"/>
          <p:cNvPicPr preferRelativeResize="0"/>
          <p:nvPr/>
        </p:nvPicPr>
        <p:blipFill rotWithShape="1">
          <a:blip r:embed="rId3">
            <a:alphaModFix/>
          </a:blip>
          <a:srcRect b="0" l="0" r="0" t="0"/>
          <a:stretch/>
        </p:blipFill>
        <p:spPr>
          <a:xfrm>
            <a:off x="8391394" y="274320"/>
            <a:ext cx="295406" cy="566928"/>
          </a:xfrm>
          <a:prstGeom prst="rect">
            <a:avLst/>
          </a:prstGeom>
          <a:noFill/>
          <a:ln>
            <a:noFill/>
          </a:ln>
        </p:spPr>
      </p:pic>
      <p:sp>
        <p:nvSpPr>
          <p:cNvPr id="35" name="Google Shape;35;p2"/>
          <p:cNvSpPr txBox="1"/>
          <p:nvPr/>
        </p:nvSpPr>
        <p:spPr>
          <a:xfrm>
            <a:off x="457200" y="914400"/>
            <a:ext cx="8229600" cy="3657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9D3E0"/>
              </a:buClr>
              <a:buSzPts val="1400"/>
              <a:buFont typeface="Calibri"/>
              <a:buNone/>
            </a:pPr>
            <a:r>
              <a:rPr b="0" i="0" lang="en-US" spc="0" sz="1400" u="none" cap="none" strike="noStrike">
                <a:solidFill>
                  <a:srgbClr val="C9D3E0"/>
                </a:solidFill>
                <a:latin typeface="Calibri"/>
                <a:ea typeface="Calibri"/>
                <a:cs typeface="Calibri"/>
                <a:sym typeface="Calibri"/>
              </a:rPr>
              <a:t>The UI got a full rebuild on Vuetify. Easier to show than to describe, so here it is.</a:t>
            </a:r>
            <a:endParaRPr b="0" i="0" spc="0" sz="1400" u="none" cap="none" strike="noStrike">
              <a:solidFill>
                <a:schemeClr val="dk1"/>
              </a:solidFill>
              <a:latin typeface="Calibri"/>
              <a:ea typeface="Calibri"/>
              <a:cs typeface="Calibri"/>
              <a:sym typeface="Calibri"/>
            </a:endParaRPr>
          </a:p>
        </p:txBody>
      </p:sp>
      <p:pic>
        <p:nvPicPr>
          <p:cNvPr descr="preencoded.png" id="36" name="Google Shape;36;p2"/>
          <p:cNvPicPr preferRelativeResize="0"/>
          <p:nvPr/>
        </p:nvPicPr>
        <p:blipFill rotWithShape="1">
          <a:blip r:embed="rId4">
            <a:alphaModFix/>
          </a:blip>
          <a:srcRect b="0" l="0" r="0" t="0"/>
          <a:stretch/>
        </p:blipFill>
        <p:spPr>
          <a:xfrm>
            <a:off x="512064" y="1444752"/>
            <a:ext cx="347472" cy="347472"/>
          </a:xfrm>
          <a:prstGeom prst="rect">
            <a:avLst/>
          </a:prstGeom>
          <a:noFill/>
          <a:ln>
            <a:noFill/>
          </a:ln>
        </p:spPr>
      </p:pic>
      <p:sp>
        <p:nvSpPr>
          <p:cNvPr id="37" name="Google Shape;37;p2"/>
          <p:cNvSpPr txBox="1"/>
          <p:nvPr/>
        </p:nvSpPr>
        <p:spPr>
          <a:xfrm>
            <a:off x="1051560" y="1371600"/>
            <a:ext cx="7635240" cy="25603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1" i="0" lang="en-US" spc="0" sz="1400" u="none" cap="none" strike="noStrike">
                <a:solidFill>
                  <a:srgbClr val="FFFFFF"/>
                </a:solidFill>
                <a:latin typeface="Calibri"/>
                <a:ea typeface="Calibri"/>
                <a:cs typeface="Calibri"/>
                <a:sym typeface="Calibri"/>
              </a:rPr>
              <a:t>New UI and themes</a:t>
            </a:r>
            <a:endParaRPr b="0" i="0" spc="0" sz="1400" u="none" cap="none" strike="noStrike">
              <a:solidFill>
                <a:schemeClr val="dk1"/>
              </a:solidFill>
              <a:latin typeface="Calibri"/>
              <a:ea typeface="Calibri"/>
              <a:cs typeface="Calibri"/>
              <a:sym typeface="Calibri"/>
            </a:endParaRPr>
          </a:p>
        </p:txBody>
      </p:sp>
      <p:sp>
        <p:nvSpPr>
          <p:cNvPr id="38" name="Google Shape;38;p2"/>
          <p:cNvSpPr txBox="1"/>
          <p:nvPr/>
        </p:nvSpPr>
        <p:spPr>
          <a:xfrm>
            <a:off x="1051560" y="1618488"/>
            <a:ext cx="7635240" cy="29260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9D3E0"/>
              </a:buClr>
              <a:buSzPts val="1100"/>
              <a:buFont typeface="Calibri"/>
              <a:buNone/>
            </a:pPr>
            <a:r>
              <a:rPr b="0" i="0" lang="en-US" spc="0" sz="1100" u="none" cap="none" strike="noStrike">
                <a:solidFill>
                  <a:srgbClr val="C9D3E0"/>
                </a:solidFill>
                <a:latin typeface="Calibri"/>
                <a:ea typeface="Calibri"/>
                <a:cs typeface="Calibri"/>
                <a:sym typeface="Calibri"/>
              </a:rPr>
              <a:t>Vuetify everywhere, ten built-in themes plus a shareable custom one, Material icons, theme follows you across all four apps</a:t>
            </a:r>
            <a:endParaRPr b="0" i="0" spc="0" sz="1100" u="none" cap="none" strike="noStrike">
              <a:solidFill>
                <a:schemeClr val="dk1"/>
              </a:solidFill>
              <a:latin typeface="Calibri"/>
              <a:ea typeface="Calibri"/>
              <a:cs typeface="Calibri"/>
              <a:sym typeface="Calibri"/>
            </a:endParaRPr>
          </a:p>
        </p:txBody>
      </p:sp>
      <p:pic>
        <p:nvPicPr>
          <p:cNvPr descr="preencoded.png" id="39" name="Google Shape;39;p2"/>
          <p:cNvPicPr preferRelativeResize="0"/>
          <p:nvPr/>
        </p:nvPicPr>
        <p:blipFill rotWithShape="1">
          <a:blip r:embed="rId5">
            <a:alphaModFix/>
          </a:blip>
          <a:srcRect b="0" l="0" r="0" t="0"/>
          <a:stretch/>
        </p:blipFill>
        <p:spPr>
          <a:xfrm>
            <a:off x="512064" y="2020824"/>
            <a:ext cx="347472" cy="347472"/>
          </a:xfrm>
          <a:prstGeom prst="rect">
            <a:avLst/>
          </a:prstGeom>
          <a:noFill/>
          <a:ln>
            <a:noFill/>
          </a:ln>
        </p:spPr>
      </p:pic>
      <p:sp>
        <p:nvSpPr>
          <p:cNvPr id="40" name="Google Shape;40;p2"/>
          <p:cNvSpPr txBox="1"/>
          <p:nvPr/>
        </p:nvSpPr>
        <p:spPr>
          <a:xfrm>
            <a:off x="1051560" y="1947672"/>
            <a:ext cx="7635240" cy="25603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1" i="0" lang="en-US" spc="0" sz="1400" u="none" cap="none" strike="noStrike">
                <a:solidFill>
                  <a:srgbClr val="FFFFFF"/>
                </a:solidFill>
                <a:latin typeface="Calibri"/>
                <a:ea typeface="Calibri"/>
                <a:cs typeface="Calibri"/>
                <a:sym typeface="Calibri"/>
              </a:rPr>
              <a:t>Dashboards</a:t>
            </a:r>
            <a:endParaRPr b="0" i="0" spc="0" sz="1400" u="none" cap="none" strike="noStrike">
              <a:solidFill>
                <a:schemeClr val="dk1"/>
              </a:solidFill>
              <a:latin typeface="Calibri"/>
              <a:ea typeface="Calibri"/>
              <a:cs typeface="Calibri"/>
              <a:sym typeface="Calibri"/>
            </a:endParaRPr>
          </a:p>
        </p:txBody>
      </p:sp>
      <p:sp>
        <p:nvSpPr>
          <p:cNvPr id="41" name="Google Shape;41;p2"/>
          <p:cNvSpPr txBox="1"/>
          <p:nvPr/>
        </p:nvSpPr>
        <p:spPr>
          <a:xfrm>
            <a:off x="1051560" y="2194560"/>
            <a:ext cx="7635240" cy="29260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9D3E0"/>
              </a:buClr>
              <a:buSzPts val="1100"/>
              <a:buFont typeface="Calibri"/>
              <a:buNone/>
            </a:pPr>
            <a:r>
              <a:rPr b="0" i="0" lang="en-US" spc="0" sz="1100" u="none" cap="none" strike="noStrike">
                <a:solidFill>
                  <a:srgbClr val="C9D3E0"/>
                </a:solidFill>
                <a:latin typeface="Calibri"/>
                <a:ea typeface="Calibri"/>
                <a:cs typeface="Calibri"/>
                <a:sym typeface="Calibri"/>
              </a:rPr>
              <a:t>The Arkime tab is now widgets: sankey, connections graph, matrix heatmap, top talkers, all configurable and shareable</a:t>
            </a:r>
            <a:endParaRPr b="0" i="0" spc="0" sz="1100" u="none" cap="none" strike="noStrike">
              <a:solidFill>
                <a:schemeClr val="dk1"/>
              </a:solidFill>
              <a:latin typeface="Calibri"/>
              <a:ea typeface="Calibri"/>
              <a:cs typeface="Calibri"/>
              <a:sym typeface="Calibri"/>
            </a:endParaRPr>
          </a:p>
        </p:txBody>
      </p:sp>
      <p:pic>
        <p:nvPicPr>
          <p:cNvPr descr="preencoded.png" id="42" name="Google Shape;42;p2"/>
          <p:cNvPicPr preferRelativeResize="0"/>
          <p:nvPr/>
        </p:nvPicPr>
        <p:blipFill rotWithShape="1">
          <a:blip r:embed="rId6">
            <a:alphaModFix/>
          </a:blip>
          <a:srcRect b="0" l="0" r="0" t="0"/>
          <a:stretch/>
        </p:blipFill>
        <p:spPr>
          <a:xfrm>
            <a:off x="512064" y="2596896"/>
            <a:ext cx="347472" cy="347472"/>
          </a:xfrm>
          <a:prstGeom prst="rect">
            <a:avLst/>
          </a:prstGeom>
          <a:noFill/>
          <a:ln>
            <a:noFill/>
          </a:ln>
        </p:spPr>
      </p:pic>
      <p:sp>
        <p:nvSpPr>
          <p:cNvPr id="43" name="Google Shape;43;p2"/>
          <p:cNvSpPr txBox="1"/>
          <p:nvPr/>
        </p:nvSpPr>
        <p:spPr>
          <a:xfrm>
            <a:off x="1051560" y="2523744"/>
            <a:ext cx="7635240" cy="25603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1" i="0" lang="en-US" spc="0" sz="1400" u="none" cap="none" strike="noStrike">
                <a:solidFill>
                  <a:srgbClr val="FFFFFF"/>
                </a:solidFill>
                <a:latin typeface="Calibri"/>
                <a:ea typeface="Calibri"/>
                <a:cs typeface="Calibri"/>
                <a:sym typeface="Calibri"/>
              </a:rPr>
              <a:t>Session detail</a:t>
            </a:r>
            <a:endParaRPr b="0" i="0" spc="0" sz="1400" u="none" cap="none" strike="noStrike">
              <a:solidFill>
                <a:schemeClr val="dk1"/>
              </a:solidFill>
              <a:latin typeface="Calibri"/>
              <a:ea typeface="Calibri"/>
              <a:cs typeface="Calibri"/>
              <a:sym typeface="Calibri"/>
            </a:endParaRPr>
          </a:p>
        </p:txBody>
      </p:sp>
      <p:sp>
        <p:nvSpPr>
          <p:cNvPr id="44" name="Google Shape;44;p2"/>
          <p:cNvSpPr txBox="1"/>
          <p:nvPr/>
        </p:nvSpPr>
        <p:spPr>
          <a:xfrm>
            <a:off x="1051560" y="2770632"/>
            <a:ext cx="7635240" cy="29260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9D3E0"/>
              </a:buClr>
              <a:buSzPts val="1100"/>
              <a:buFont typeface="Calibri"/>
              <a:buNone/>
            </a:pPr>
            <a:r>
              <a:rPr b="0" i="0" lang="en-US" spc="0" sz="1100" u="none" cap="none" strike="noStrike">
                <a:solidFill>
                  <a:srgbClr val="C9D3E0"/>
                </a:solidFill>
                <a:latin typeface="Calibri"/>
                <a:ea typeface="Calibri"/>
                <a:cs typeface="Calibri"/>
                <a:sym typeface="Calibri"/>
              </a:rPr>
              <a:t>Details / Packets / Shark tabs behind one toolbar, tshark dissection panel, find in content</a:t>
            </a:r>
            <a:endParaRPr b="0" i="0" spc="0" sz="1100" u="none" cap="none" strike="noStrike">
              <a:solidFill>
                <a:schemeClr val="dk1"/>
              </a:solidFill>
              <a:latin typeface="Calibri"/>
              <a:ea typeface="Calibri"/>
              <a:cs typeface="Calibri"/>
              <a:sym typeface="Calibri"/>
            </a:endParaRPr>
          </a:p>
        </p:txBody>
      </p:sp>
      <p:pic>
        <p:nvPicPr>
          <p:cNvPr descr="preencoded.png" id="45" name="Google Shape;45;p2"/>
          <p:cNvPicPr preferRelativeResize="0"/>
          <p:nvPr/>
        </p:nvPicPr>
        <p:blipFill rotWithShape="1">
          <a:blip r:embed="rId7">
            <a:alphaModFix/>
          </a:blip>
          <a:srcRect b="0" l="0" r="0" t="0"/>
          <a:stretch/>
        </p:blipFill>
        <p:spPr>
          <a:xfrm>
            <a:off x="512064" y="3172968"/>
            <a:ext cx="347472" cy="347472"/>
          </a:xfrm>
          <a:prstGeom prst="rect">
            <a:avLst/>
          </a:prstGeom>
          <a:noFill/>
          <a:ln>
            <a:noFill/>
          </a:ln>
        </p:spPr>
      </p:pic>
      <p:sp>
        <p:nvSpPr>
          <p:cNvPr id="46" name="Google Shape;46;p2"/>
          <p:cNvSpPr txBox="1"/>
          <p:nvPr/>
        </p:nvSpPr>
        <p:spPr>
          <a:xfrm>
            <a:off x="1051560" y="3099816"/>
            <a:ext cx="7635240" cy="25603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1" i="0" lang="en-US" spc="0" sz="1400" u="none" cap="none" strike="noStrike">
                <a:solidFill>
                  <a:srgbClr val="FFFFFF"/>
                </a:solidFill>
                <a:latin typeface="Calibri"/>
                <a:ea typeface="Calibri"/>
                <a:cs typeface="Calibri"/>
                <a:sym typeface="Calibri"/>
              </a:rPr>
              <a:t>Stats and Admin</a:t>
            </a:r>
            <a:endParaRPr b="0" i="0" spc="0" sz="1400" u="none" cap="none" strike="noStrike">
              <a:solidFill>
                <a:schemeClr val="dk1"/>
              </a:solidFill>
              <a:latin typeface="Calibri"/>
              <a:ea typeface="Calibri"/>
              <a:cs typeface="Calibri"/>
              <a:sym typeface="Calibri"/>
            </a:endParaRPr>
          </a:p>
        </p:txBody>
      </p:sp>
      <p:sp>
        <p:nvSpPr>
          <p:cNvPr id="47" name="Google Shape;47;p2"/>
          <p:cNvSpPr txBox="1"/>
          <p:nvPr/>
        </p:nvSpPr>
        <p:spPr>
          <a:xfrm>
            <a:off x="1051560" y="3346704"/>
            <a:ext cx="7635240" cy="29260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9D3E0"/>
              </a:buClr>
              <a:buSzPts val="1100"/>
              <a:buFont typeface="Calibri"/>
              <a:buNone/>
            </a:pPr>
            <a:r>
              <a:rPr b="0" i="0" lang="en-US" spc="0" sz="1100" u="none" cap="none" strike="noStrike">
                <a:solidFill>
                  <a:srgbClr val="C9D3E0"/>
                </a:solidFill>
                <a:latin typeface="Calibri"/>
                <a:ea typeface="Calibri"/>
                <a:cs typeface="Calibri"/>
                <a:sym typeface="Calibri"/>
              </a:rPr>
              <a:t>Resource meters and a capture-centric node dashboard; Admin menu for users, roles, banner, ES admin</a:t>
            </a:r>
            <a:endParaRPr b="0" i="0" spc="0" sz="1100" u="none" cap="none" strike="noStrike">
              <a:solidFill>
                <a:schemeClr val="dk1"/>
              </a:solidFill>
              <a:latin typeface="Calibri"/>
              <a:ea typeface="Calibri"/>
              <a:cs typeface="Calibri"/>
              <a:sym typeface="Calibri"/>
            </a:endParaRPr>
          </a:p>
        </p:txBody>
      </p:sp>
      <p:pic>
        <p:nvPicPr>
          <p:cNvPr descr="preencoded.png" id="48" name="Google Shape;48;p2"/>
          <p:cNvPicPr preferRelativeResize="0"/>
          <p:nvPr/>
        </p:nvPicPr>
        <p:blipFill rotWithShape="1">
          <a:blip r:embed="rId8">
            <a:alphaModFix/>
          </a:blip>
          <a:srcRect b="0" l="0" r="0" t="0"/>
          <a:stretch/>
        </p:blipFill>
        <p:spPr>
          <a:xfrm>
            <a:off x="512064" y="3749040"/>
            <a:ext cx="347472" cy="347472"/>
          </a:xfrm>
          <a:prstGeom prst="rect">
            <a:avLst/>
          </a:prstGeom>
          <a:noFill/>
          <a:ln>
            <a:noFill/>
          </a:ln>
        </p:spPr>
      </p:pic>
      <p:sp>
        <p:nvSpPr>
          <p:cNvPr id="49" name="Google Shape;49;p2"/>
          <p:cNvSpPr txBox="1"/>
          <p:nvPr/>
        </p:nvSpPr>
        <p:spPr>
          <a:xfrm>
            <a:off x="1051560" y="3675888"/>
            <a:ext cx="7635240" cy="25603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1" i="0" lang="en-US" spc="0" sz="1400" u="none" cap="none" strike="noStrike">
                <a:solidFill>
                  <a:srgbClr val="FFFFFF"/>
                </a:solidFill>
                <a:latin typeface="Calibri"/>
                <a:ea typeface="Calibri"/>
                <a:cs typeface="Calibri"/>
                <a:sym typeface="Calibri"/>
              </a:rPr>
              <a:t>Featherprint</a:t>
            </a:r>
            <a:endParaRPr b="0" i="0" spc="0" sz="1400" u="none" cap="none" strike="noStrike">
              <a:solidFill>
                <a:schemeClr val="dk1"/>
              </a:solidFill>
              <a:latin typeface="Calibri"/>
              <a:ea typeface="Calibri"/>
              <a:cs typeface="Calibri"/>
              <a:sym typeface="Calibri"/>
            </a:endParaRPr>
          </a:p>
        </p:txBody>
      </p:sp>
      <p:sp>
        <p:nvSpPr>
          <p:cNvPr id="50" name="Google Shape;50;p2"/>
          <p:cNvSpPr txBox="1"/>
          <p:nvPr/>
        </p:nvSpPr>
        <p:spPr>
          <a:xfrm>
            <a:off x="1051560" y="3922776"/>
            <a:ext cx="7635240" cy="29260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9D3E0"/>
              </a:buClr>
              <a:buSzPts val="1100"/>
              <a:buFont typeface="Calibri"/>
              <a:buNone/>
            </a:pPr>
            <a:r>
              <a:rPr b="0" i="0" lang="en-US" spc="0" sz="1100" u="none" cap="none" strike="noStrike">
                <a:solidFill>
                  <a:srgbClr val="C9D3E0"/>
                </a:solidFill>
                <a:latin typeface="Calibri"/>
                <a:ea typeface="Calibri"/>
                <a:cs typeface="Calibri"/>
                <a:sym typeface="Calibri"/>
              </a:rPr>
              <a:t>Passive device fingerprinting page: tracked devices, lookups, alerts</a:t>
            </a:r>
            <a:endParaRPr b="0" i="0" spc="0" sz="1100" u="none" cap="none" strike="noStrike">
              <a:solidFill>
                <a:schemeClr val="dk1"/>
              </a:solidFill>
              <a:latin typeface="Calibri"/>
              <a:ea typeface="Calibri"/>
              <a:cs typeface="Calibri"/>
              <a:sym typeface="Calibri"/>
            </a:endParaRPr>
          </a:p>
        </p:txBody>
      </p:sp>
      <p:pic>
        <p:nvPicPr>
          <p:cNvPr descr="preencoded.png" id="51" name="Google Shape;51;p2"/>
          <p:cNvPicPr preferRelativeResize="0"/>
          <p:nvPr/>
        </p:nvPicPr>
        <p:blipFill rotWithShape="1">
          <a:blip r:embed="rId9">
            <a:alphaModFix/>
          </a:blip>
          <a:srcRect b="0" l="0" r="0" t="0"/>
          <a:stretch/>
        </p:blipFill>
        <p:spPr>
          <a:xfrm>
            <a:off x="512064" y="4325112"/>
            <a:ext cx="347472" cy="347472"/>
          </a:xfrm>
          <a:prstGeom prst="rect">
            <a:avLst/>
          </a:prstGeom>
          <a:noFill/>
          <a:ln>
            <a:noFill/>
          </a:ln>
        </p:spPr>
      </p:pic>
      <p:sp>
        <p:nvSpPr>
          <p:cNvPr id="52" name="Google Shape;52;p2"/>
          <p:cNvSpPr txBox="1"/>
          <p:nvPr/>
        </p:nvSpPr>
        <p:spPr>
          <a:xfrm>
            <a:off x="1051560" y="4251960"/>
            <a:ext cx="7635240" cy="256032"/>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400"/>
              <a:buFont typeface="Calibri"/>
              <a:buNone/>
            </a:pPr>
            <a:r>
              <a:rPr b="1" i="0" lang="en-US" spc="0" sz="1400" u="none" cap="none" strike="noStrike">
                <a:solidFill>
                  <a:srgbClr val="FFFFFF"/>
                </a:solidFill>
                <a:latin typeface="Calibri"/>
                <a:ea typeface="Calibri"/>
                <a:cs typeface="Calibri"/>
                <a:sym typeface="Calibri"/>
              </a:rPr>
              <a:t>PCAPNG download, View Config, Shareables</a:t>
            </a:r>
            <a:endParaRPr b="0" i="0" spc="0" sz="1400" u="none" cap="none" strike="noStrike">
              <a:solidFill>
                <a:schemeClr val="dk1"/>
              </a:solidFill>
              <a:latin typeface="Calibri"/>
              <a:ea typeface="Calibri"/>
              <a:cs typeface="Calibri"/>
              <a:sym typeface="Calibri"/>
            </a:endParaRPr>
          </a:p>
        </p:txBody>
      </p:sp>
      <p:sp>
        <p:nvSpPr>
          <p:cNvPr id="53" name="Google Shape;53;p2"/>
          <p:cNvSpPr txBox="1"/>
          <p:nvPr/>
        </p:nvSpPr>
        <p:spPr>
          <a:xfrm>
            <a:off x="1051560" y="4498848"/>
            <a:ext cx="7635240" cy="292608"/>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9D3E0"/>
              </a:buClr>
              <a:buSzPts val="1100"/>
              <a:buFont typeface="Calibri"/>
              <a:buNone/>
            </a:pPr>
            <a:r>
              <a:rPr b="0" i="0" lang="en-US" spc="0" sz="1100" u="none" cap="none" strike="noStrike">
                <a:solidFill>
                  <a:srgbClr val="C9D3E0"/>
                </a:solidFill>
                <a:latin typeface="Calibri"/>
                <a:ea typeface="Calibri"/>
                <a:cs typeface="Calibri"/>
                <a:sym typeface="Calibri"/>
              </a:rPr>
              <a:t>Pick PCAP or PCAPNG per download; see the config an app is really running with; share column and spiview layouts</a:t>
            </a:r>
            <a:endParaRPr b="0" i="0" spc="0" sz="11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58" name="Shape 58"/>
        <p:cNvGrpSpPr/>
        <p:nvPr/>
      </p:nvGrpSpPr>
      <p:grpSpPr>
        <a:xfrm>
          <a:off x="0" y="0"/>
          <a:ext cx="0" cy="0"/>
          <a:chOff x="0" y="0"/>
          <a:chExt cx="0" cy="0"/>
        </a:xfrm>
      </p:grpSpPr>
      <p:pic>
        <p:nvPicPr>
          <p:cNvPr descr="Arkime_Logo_Mark_White3x.png" id="59" name="Google Shape;59;p3"/>
          <p:cNvPicPr preferRelativeResize="0"/>
          <p:nvPr/>
        </p:nvPicPr>
        <p:blipFill rotWithShape="1">
          <a:blip r:embed="rId3">
            <a:alphaModFix/>
          </a:blip>
          <a:srcRect b="0" l="0" r="0" t="0"/>
          <a:stretch/>
        </p:blipFill>
        <p:spPr>
          <a:xfrm>
            <a:off x="640080" y="1417320"/>
            <a:ext cx="1048215" cy="2011680"/>
          </a:xfrm>
          <a:prstGeom prst="rect">
            <a:avLst/>
          </a:prstGeom>
          <a:noFill/>
          <a:ln>
            <a:noFill/>
          </a:ln>
        </p:spPr>
      </p:pic>
      <p:sp>
        <p:nvSpPr>
          <p:cNvPr id="60" name="Google Shape;60;p3"/>
          <p:cNvSpPr txBox="1"/>
          <p:nvPr/>
        </p:nvSpPr>
        <p:spPr>
          <a:xfrm>
            <a:off x="2103120" y="1371600"/>
            <a:ext cx="6400800" cy="8229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4800"/>
              <a:buFont typeface="Calibri"/>
              <a:buNone/>
            </a:pPr>
            <a:r>
              <a:rPr b="1" i="0" lang="en-US" spc="0" sz="4800" u="none" cap="none" strike="noStrike">
                <a:solidFill>
                  <a:srgbClr val="FFFFFF"/>
                </a:solidFill>
                <a:latin typeface="Calibri"/>
                <a:ea typeface="Calibri"/>
                <a:cs typeface="Calibri"/>
                <a:sym typeface="Calibri"/>
              </a:rPr>
              <a:t>Under the hood</a:t>
            </a:r>
            <a:endParaRPr b="0" i="0" spc="0" sz="4800" u="none" cap="none" strike="noStrike">
              <a:solidFill>
                <a:schemeClr val="dk1"/>
              </a:solidFill>
              <a:latin typeface="Calibri"/>
              <a:ea typeface="Calibri"/>
              <a:cs typeface="Calibri"/>
              <a:sym typeface="Calibri"/>
            </a:endParaRPr>
          </a:p>
        </p:txBody>
      </p:sp>
      <p:sp>
        <p:nvSpPr>
          <p:cNvPr id="61" name="Google Shape;61;p3"/>
          <p:cNvSpPr txBox="1"/>
          <p:nvPr/>
        </p:nvSpPr>
        <p:spPr>
          <a:xfrm>
            <a:off x="2103120" y="2148840"/>
            <a:ext cx="6400800" cy="4114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6B689"/>
              </a:buClr>
              <a:buSzPts val="2000"/>
              <a:buFont typeface="Calibri"/>
              <a:buNone/>
            </a:pPr>
            <a:r>
              <a:rPr b="0" i="0" lang="en-US" spc="0" sz="2000" u="none" cap="none" strike="noStrike">
                <a:solidFill>
                  <a:srgbClr val="66B689"/>
                </a:solidFill>
                <a:latin typeface="Calibri"/>
                <a:ea typeface="Calibri"/>
                <a:cs typeface="Calibri"/>
                <a:sym typeface="Calibri"/>
              </a:rPr>
              <a:t>The parts you cannot see in a demo</a:t>
            </a:r>
            <a:endParaRPr b="0" i="0" spc="0" sz="2000" u="none" cap="none" strike="noStrike">
              <a:solidFill>
                <a:schemeClr val="dk1"/>
              </a:solidFill>
              <a:latin typeface="Calibri"/>
              <a:ea typeface="Calibri"/>
              <a:cs typeface="Calibri"/>
              <a:sym typeface="Calibri"/>
            </a:endParaRPr>
          </a:p>
        </p:txBody>
      </p:sp>
      <p:sp>
        <p:nvSpPr>
          <p:cNvPr id="62" name="Google Shape;62;p3"/>
          <p:cNvSpPr txBox="1"/>
          <p:nvPr/>
        </p:nvSpPr>
        <p:spPr>
          <a:xfrm>
            <a:off x="2103120" y="2606040"/>
            <a:ext cx="640080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C9D3E0"/>
              </a:buClr>
              <a:buSzPts val="1400"/>
              <a:buFont typeface="Calibri"/>
              <a:buNone/>
            </a:pPr>
            <a:r>
              <a:rPr b="0" i="0" lang="en-US" spc="0" sz="1400" u="none" cap="none" strike="noStrike">
                <a:solidFill>
                  <a:srgbClr val="C9D3E0"/>
                </a:solidFill>
                <a:latin typeface="Calibri"/>
                <a:ea typeface="Calibri"/>
                <a:cs typeface="Calibri"/>
                <a:sym typeface="Calibri"/>
              </a:rPr>
              <a:t>Node 24 · PCAPNG · GeoIP vendors · talker-pair sessions · protocol settings · XDP · ClickHouse (experimental) · Featherprint · security cleanups · config checks · breaking changes</a:t>
            </a:r>
            <a:endParaRPr b="0" i="0" spc="0" sz="14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7" name="Shape 67"/>
        <p:cNvGrpSpPr/>
        <p:nvPr/>
      </p:nvGrpSpPr>
      <p:grpSpPr>
        <a:xfrm>
          <a:off x="0" y="0"/>
          <a:ext cx="0" cy="0"/>
          <a:chOff x="0" y="0"/>
          <a:chExt cx="0" cy="0"/>
        </a:xfrm>
      </p:grpSpPr>
      <p:sp>
        <p:nvSpPr>
          <p:cNvPr id="68" name="Google Shape;68;p4"/>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Node 24 and leaner packages</a:t>
            </a:r>
            <a:endParaRPr b="0" i="0" spc="0" sz="3400" u="none" cap="none" strike="noStrike">
              <a:solidFill>
                <a:schemeClr val="dk1"/>
              </a:solidFill>
              <a:latin typeface="Calibri"/>
              <a:ea typeface="Calibri"/>
              <a:cs typeface="Calibri"/>
              <a:sym typeface="Calibri"/>
            </a:endParaRPr>
          </a:p>
        </p:txBody>
      </p:sp>
      <p:sp>
        <p:nvSpPr>
          <p:cNvPr id="69" name="Google Shape;69;p4"/>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70" name="Google Shape;70;p4"/>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71" name="Google Shape;71;p4"/>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Node 24, and the OS provides the libraries now</a:t>
            </a:r>
            <a:endParaRPr b="0" i="0" spc="0" sz="1700" u="none" cap="none" strike="noStrike">
              <a:solidFill>
                <a:schemeClr val="dk1"/>
              </a:solidFill>
              <a:latin typeface="Calibri"/>
              <a:ea typeface="Calibri"/>
              <a:cs typeface="Calibri"/>
              <a:sym typeface="Calibri"/>
            </a:endParaRPr>
          </a:p>
        </p:txBody>
      </p:sp>
      <p:sp>
        <p:nvSpPr>
          <p:cNvPr id="72" name="Google Shape;72;p4"/>
          <p:cNvSpPr txBox="1"/>
          <p:nvPr/>
        </p:nvSpPr>
        <p:spPr>
          <a:xfrm>
            <a:off x="457200" y="1874520"/>
            <a:ext cx="3931920" cy="274320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Node.js 24.21 required (24.x only)</a:t>
            </a:r>
            <a:endParaRPr b="0" i="0" spc="0" sz="14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easybutton no longer builds glib, curl, zstd, lua, or libpcap; the OS packages are used everywhere</a:t>
            </a:r>
            <a:endParaRPr b="0" i="0" spc="0" sz="14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EL9 and EL10 also use the OS yara, libmaxminddb, nghttp2, and librdkafka; AL2023 uses the OS libmaxminddb and nghttp2</a:t>
            </a:r>
            <a:endParaRPr b="0" i="0" spc="0" sz="14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rpm and deb packages now depend on those libraries instead of bundling static copies</a:t>
            </a:r>
            <a:endParaRPr b="0" i="0" spc="0" sz="14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Amazon Linux 2027 supported</a:t>
            </a:r>
            <a:endParaRPr b="0" i="0" spc="0" sz="1400" u="none" cap="none" strike="noStrike">
              <a:solidFill>
                <a:schemeClr val="dk1"/>
              </a:solidFill>
              <a:latin typeface="Calibri"/>
              <a:ea typeface="Calibri"/>
              <a:cs typeface="Calibri"/>
              <a:sym typeface="Calibri"/>
            </a:endParaRPr>
          </a:p>
        </p:txBody>
      </p:sp>
      <p:sp>
        <p:nvSpPr>
          <p:cNvPr id="73" name="Google Shape;73;p4"/>
          <p:cNvSpPr/>
          <p:nvPr/>
        </p:nvSpPr>
        <p:spPr>
          <a:xfrm>
            <a:off x="4572000" y="1783080"/>
            <a:ext cx="4114800" cy="2834640"/>
          </a:xfrm>
          <a:prstGeom prst="roundRect">
            <a:avLst>
              <a:gd fmla="val 2581"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74" name="Google Shape;74;p4"/>
          <p:cNvSpPr txBox="1"/>
          <p:nvPr/>
        </p:nvSpPr>
        <p:spPr>
          <a:xfrm>
            <a:off x="4754880" y="1920240"/>
            <a:ext cx="3749040" cy="2560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what the package pulls in now</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rpm -qR arkime | grep -E 'yara|maxmind|nghttp2|rdkafka'</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libyara.so.4()(64bit)</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libmaxminddb.so.0()(64bit)</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libnghttp2.so.14()(64bit)</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librdkafka.so.1()(64bit)</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node</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/opt/arkime/bin/node --version</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v24.21.0</a:t>
            </a:r>
            <a:endParaRPr b="0" i="0" spc="0" sz="10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9" name="Shape 79"/>
        <p:cNvGrpSpPr/>
        <p:nvPr/>
      </p:nvGrpSpPr>
      <p:grpSpPr>
        <a:xfrm>
          <a:off x="0" y="0"/>
          <a:ext cx="0" cy="0"/>
          <a:chOff x="0" y="0"/>
          <a:chExt cx="0" cy="0"/>
        </a:xfrm>
      </p:grpSpPr>
      <p:sp>
        <p:nvSpPr>
          <p:cNvPr id="80" name="Google Shape;80;p5"/>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PCAPNG and multiple link types</a:t>
            </a:r>
            <a:endParaRPr b="0" i="0" spc="0" sz="3400" u="none" cap="none" strike="noStrike">
              <a:solidFill>
                <a:schemeClr val="dk1"/>
              </a:solidFill>
              <a:latin typeface="Calibri"/>
              <a:ea typeface="Calibri"/>
              <a:cs typeface="Calibri"/>
              <a:sym typeface="Calibri"/>
            </a:endParaRPr>
          </a:p>
        </p:txBody>
      </p:sp>
      <p:sp>
        <p:nvSpPr>
          <p:cNvPr id="81" name="Google Shape;81;p5"/>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82" name="Google Shape;82;p5"/>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83" name="Google Shape;83;p5"/>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One file, many interfaces, many DLTs, in and out</a:t>
            </a:r>
            <a:endParaRPr b="0" i="0" spc="0" sz="1700" u="none" cap="none" strike="noStrike">
              <a:solidFill>
                <a:schemeClr val="dk1"/>
              </a:solidFill>
              <a:latin typeface="Calibri"/>
              <a:ea typeface="Calibri"/>
              <a:cs typeface="Calibri"/>
              <a:sym typeface="Calibri"/>
            </a:endParaRPr>
          </a:p>
        </p:txBody>
      </p:sp>
      <p:sp>
        <p:nvSpPr>
          <p:cNvPr id="84" name="Google Shape;84;p5"/>
          <p:cNvSpPr/>
          <p:nvPr/>
        </p:nvSpPr>
        <p:spPr>
          <a:xfrm>
            <a:off x="457200" y="1828800"/>
            <a:ext cx="8229600" cy="512064"/>
          </a:xfrm>
          <a:prstGeom prst="roundRect">
            <a:avLst>
              <a:gd fmla="val 1785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5" name="Google Shape;85;p5"/>
          <p:cNvSpPr txBox="1"/>
          <p:nvPr/>
        </p:nvSpPr>
        <p:spPr>
          <a:xfrm>
            <a:off x="640080" y="1828800"/>
            <a:ext cx="118872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300"/>
              <a:buFont typeface="Calibri"/>
              <a:buNone/>
            </a:pPr>
            <a:r>
              <a:rPr b="1" i="0" lang="en-US" spc="0" sz="1300" u="none" cap="none" strike="noStrike">
                <a:solidFill>
                  <a:srgbClr val="14213D"/>
                </a:solidFill>
                <a:latin typeface="Calibri"/>
                <a:ea typeface="Calibri"/>
                <a:cs typeface="Calibri"/>
                <a:sym typeface="Calibri"/>
              </a:rPr>
              <a:t>Read</a:t>
            </a:r>
            <a:endParaRPr b="0" i="0" spc="0" sz="1300" u="none" cap="none" strike="noStrike">
              <a:solidFill>
                <a:schemeClr val="dk1"/>
              </a:solidFill>
              <a:latin typeface="Calibri"/>
              <a:ea typeface="Calibri"/>
              <a:cs typeface="Calibri"/>
              <a:sym typeface="Calibri"/>
            </a:endParaRPr>
          </a:p>
        </p:txBody>
      </p:sp>
      <p:sp>
        <p:nvSpPr>
          <p:cNvPr id="86" name="Google Shape;86;p5"/>
          <p:cNvSpPr txBox="1"/>
          <p:nvPr/>
        </p:nvSpPr>
        <p:spPr>
          <a:xfrm>
            <a:off x="1828800" y="1828800"/>
            <a:ext cx="672084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alibri"/>
              <a:buNone/>
            </a:pPr>
            <a:r>
              <a:rPr b="0" i="0" lang="en-US" spc="0" sz="1150" u="none" cap="none" strike="noStrike">
                <a:solidFill>
                  <a:srgbClr val="14213D"/>
                </a:solidFill>
                <a:latin typeface="Calibri"/>
                <a:ea typeface="Calibri"/>
                <a:cs typeface="Calibri"/>
                <a:sym typeface="Calibri"/>
              </a:rPr>
              <a:t>PCAPNG with up to 255 interfaces per file, each with its own link type. Works on disk and over the http and s3 scheme readers.</a:t>
            </a:r>
            <a:endParaRPr b="0" i="0" spc="0" sz="1150" u="none" cap="none" strike="noStrike">
              <a:solidFill>
                <a:schemeClr val="dk1"/>
              </a:solidFill>
              <a:latin typeface="Calibri"/>
              <a:ea typeface="Calibri"/>
              <a:cs typeface="Calibri"/>
              <a:sym typeface="Calibri"/>
            </a:endParaRPr>
          </a:p>
        </p:txBody>
      </p:sp>
      <p:sp>
        <p:nvSpPr>
          <p:cNvPr id="87" name="Google Shape;87;p5"/>
          <p:cNvSpPr/>
          <p:nvPr/>
        </p:nvSpPr>
        <p:spPr>
          <a:xfrm>
            <a:off x="457200" y="2414016"/>
            <a:ext cx="8229600" cy="512064"/>
          </a:xfrm>
          <a:prstGeom prst="roundRect">
            <a:avLst>
              <a:gd fmla="val 1785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88" name="Google Shape;88;p5"/>
          <p:cNvSpPr txBox="1"/>
          <p:nvPr/>
        </p:nvSpPr>
        <p:spPr>
          <a:xfrm>
            <a:off x="640080" y="2414016"/>
            <a:ext cx="118872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300"/>
              <a:buFont typeface="Calibri"/>
              <a:buNone/>
            </a:pPr>
            <a:r>
              <a:rPr b="1" i="0" lang="en-US" spc="0" sz="1300" u="none" cap="none" strike="noStrike">
                <a:solidFill>
                  <a:srgbClr val="14213D"/>
                </a:solidFill>
                <a:latin typeface="Calibri"/>
                <a:ea typeface="Calibri"/>
                <a:cs typeface="Calibri"/>
                <a:sym typeface="Calibri"/>
              </a:rPr>
              <a:t>Write</a:t>
            </a:r>
            <a:endParaRPr b="0" i="0" spc="0" sz="1300" u="none" cap="none" strike="noStrike">
              <a:solidFill>
                <a:schemeClr val="dk1"/>
              </a:solidFill>
              <a:latin typeface="Calibri"/>
              <a:ea typeface="Calibri"/>
              <a:cs typeface="Calibri"/>
              <a:sym typeface="Calibri"/>
            </a:endParaRPr>
          </a:p>
        </p:txBody>
      </p:sp>
      <p:sp>
        <p:nvSpPr>
          <p:cNvPr id="89" name="Google Shape;89;p5"/>
          <p:cNvSpPr txBox="1"/>
          <p:nvPr/>
        </p:nvSpPr>
        <p:spPr>
          <a:xfrm>
            <a:off x="1828800" y="2414016"/>
            <a:ext cx="672084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alibri"/>
              <a:buNone/>
            </a:pPr>
            <a:r>
              <a:rPr b="0" i="0" lang="en-US" spc="0" sz="1150" u="none" cap="none" strike="noStrike">
                <a:solidFill>
                  <a:srgbClr val="14213D"/>
                </a:solidFill>
                <a:latin typeface="Calibri"/>
                <a:ea typeface="Calibri"/>
                <a:cs typeface="Calibri"/>
                <a:sym typeface="Calibri"/>
              </a:rPr>
              <a:t>Copying PCAPNG input writes PCAPNG, so interfaces and DLTs survive. Classic inputs still write classic PCAP.</a:t>
            </a:r>
            <a:endParaRPr b="0" i="0" spc="0" sz="1150" u="none" cap="none" strike="noStrike">
              <a:solidFill>
                <a:schemeClr val="dk1"/>
              </a:solidFill>
              <a:latin typeface="Calibri"/>
              <a:ea typeface="Calibri"/>
              <a:cs typeface="Calibri"/>
              <a:sym typeface="Calibri"/>
            </a:endParaRPr>
          </a:p>
        </p:txBody>
      </p:sp>
      <p:sp>
        <p:nvSpPr>
          <p:cNvPr id="90" name="Google Shape;90;p5"/>
          <p:cNvSpPr/>
          <p:nvPr/>
        </p:nvSpPr>
        <p:spPr>
          <a:xfrm>
            <a:off x="457200" y="2999232"/>
            <a:ext cx="8229600" cy="512064"/>
          </a:xfrm>
          <a:prstGeom prst="roundRect">
            <a:avLst>
              <a:gd fmla="val 1785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1" name="Google Shape;91;p5"/>
          <p:cNvSpPr txBox="1"/>
          <p:nvPr/>
        </p:nvSpPr>
        <p:spPr>
          <a:xfrm>
            <a:off x="640080" y="2999232"/>
            <a:ext cx="118872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300"/>
              <a:buFont typeface="Calibri"/>
              <a:buNone/>
            </a:pPr>
            <a:r>
              <a:rPr b="1" i="0" lang="en-US" spc="0" sz="1300" u="none" cap="none" strike="noStrike">
                <a:solidFill>
                  <a:srgbClr val="14213D"/>
                </a:solidFill>
                <a:latin typeface="Calibri"/>
                <a:ea typeface="Calibri"/>
                <a:cs typeface="Calibri"/>
                <a:sym typeface="Calibri"/>
              </a:rPr>
              <a:t>Download</a:t>
            </a:r>
            <a:endParaRPr b="0" i="0" spc="0" sz="1300" u="none" cap="none" strike="noStrike">
              <a:solidFill>
                <a:schemeClr val="dk1"/>
              </a:solidFill>
              <a:latin typeface="Calibri"/>
              <a:ea typeface="Calibri"/>
              <a:cs typeface="Calibri"/>
              <a:sym typeface="Calibri"/>
            </a:endParaRPr>
          </a:p>
        </p:txBody>
      </p:sp>
      <p:sp>
        <p:nvSpPr>
          <p:cNvPr id="92" name="Google Shape;92;p5"/>
          <p:cNvSpPr txBox="1"/>
          <p:nvPr/>
        </p:nvSpPr>
        <p:spPr>
          <a:xfrm>
            <a:off x="1828800" y="2999232"/>
            <a:ext cx="672084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alibri"/>
              <a:buNone/>
            </a:pPr>
            <a:r>
              <a:rPr b="0" i="0" lang="en-US" spc="0" sz="1150" u="none" cap="none" strike="noStrike">
                <a:solidFill>
                  <a:srgbClr val="14213D"/>
                </a:solidFill>
                <a:latin typeface="Calibri"/>
                <a:ea typeface="Calibri"/>
                <a:cs typeface="Calibri"/>
                <a:sym typeface="Calibri"/>
              </a:rPr>
              <a:t>Sessions and exports can be saved as PCAPNG. A classic PCAP download that would span multiple link types is refused with a hint to use PCAPNG.</a:t>
            </a:r>
            <a:endParaRPr b="0" i="0" spc="0" sz="1150" u="none" cap="none" strike="noStrike">
              <a:solidFill>
                <a:schemeClr val="dk1"/>
              </a:solidFill>
              <a:latin typeface="Calibri"/>
              <a:ea typeface="Calibri"/>
              <a:cs typeface="Calibri"/>
              <a:sym typeface="Calibri"/>
            </a:endParaRPr>
          </a:p>
        </p:txBody>
      </p:sp>
      <p:sp>
        <p:nvSpPr>
          <p:cNvPr id="93" name="Google Shape;93;p5"/>
          <p:cNvSpPr/>
          <p:nvPr/>
        </p:nvSpPr>
        <p:spPr>
          <a:xfrm>
            <a:off x="457200" y="3584448"/>
            <a:ext cx="8229600" cy="512064"/>
          </a:xfrm>
          <a:prstGeom prst="roundRect">
            <a:avLst>
              <a:gd fmla="val 1785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4" name="Google Shape;94;p5"/>
          <p:cNvSpPr txBox="1"/>
          <p:nvPr/>
        </p:nvSpPr>
        <p:spPr>
          <a:xfrm>
            <a:off x="640080" y="3584448"/>
            <a:ext cx="118872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300"/>
              <a:buFont typeface="Calibri"/>
              <a:buNone/>
            </a:pPr>
            <a:r>
              <a:rPr b="1" i="0" lang="en-US" spc="0" sz="1300" u="none" cap="none" strike="noStrike">
                <a:solidFill>
                  <a:srgbClr val="14213D"/>
                </a:solidFill>
                <a:latin typeface="Calibri"/>
                <a:ea typeface="Calibri"/>
                <a:cs typeface="Calibri"/>
                <a:sym typeface="Calibri"/>
              </a:rPr>
              <a:t>Defaults</a:t>
            </a:r>
            <a:endParaRPr b="0" i="0" spc="0" sz="1300" u="none" cap="none" strike="noStrike">
              <a:solidFill>
                <a:schemeClr val="dk1"/>
              </a:solidFill>
              <a:latin typeface="Calibri"/>
              <a:ea typeface="Calibri"/>
              <a:cs typeface="Calibri"/>
              <a:sym typeface="Calibri"/>
            </a:endParaRPr>
          </a:p>
        </p:txBody>
      </p:sp>
      <p:sp>
        <p:nvSpPr>
          <p:cNvPr id="95" name="Google Shape;95;p5"/>
          <p:cNvSpPr txBox="1"/>
          <p:nvPr/>
        </p:nvSpPr>
        <p:spPr>
          <a:xfrm>
            <a:off x="1828800" y="3584448"/>
            <a:ext cx="672084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alibri"/>
              <a:buNone/>
            </a:pPr>
            <a:r>
              <a:rPr b="0" i="0" lang="en-US" spc="0" sz="1150" u="none" cap="none" strike="noStrike">
                <a:solidFill>
                  <a:srgbClr val="14213D"/>
                </a:solidFill>
                <a:latin typeface="Calibri"/>
                <a:ea typeface="Calibri"/>
                <a:cs typeface="Calibri"/>
                <a:sym typeface="Calibri"/>
              </a:rPr>
              <a:t>offlineFilenameRegex now matches .pcapng too. Classic downloads keep the source header bytes, including big-endian and short-header files.</a:t>
            </a:r>
            <a:endParaRPr b="0" i="0" spc="0" sz="1150" u="none" cap="none" strike="noStrike">
              <a:solidFill>
                <a:schemeClr val="dk1"/>
              </a:solidFill>
              <a:latin typeface="Calibri"/>
              <a:ea typeface="Calibri"/>
              <a:cs typeface="Calibri"/>
              <a:sym typeface="Calibri"/>
            </a:endParaRPr>
          </a:p>
        </p:txBody>
      </p:sp>
      <p:sp>
        <p:nvSpPr>
          <p:cNvPr id="96" name="Google Shape;96;p5"/>
          <p:cNvSpPr/>
          <p:nvPr/>
        </p:nvSpPr>
        <p:spPr>
          <a:xfrm>
            <a:off x="457200" y="4169664"/>
            <a:ext cx="8229600" cy="512064"/>
          </a:xfrm>
          <a:prstGeom prst="roundRect">
            <a:avLst>
              <a:gd fmla="val 1785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97" name="Google Shape;97;p5"/>
          <p:cNvSpPr txBox="1"/>
          <p:nvPr/>
        </p:nvSpPr>
        <p:spPr>
          <a:xfrm>
            <a:off x="640080" y="4169664"/>
            <a:ext cx="118872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300"/>
              <a:buFont typeface="Calibri"/>
              <a:buNone/>
            </a:pPr>
            <a:r>
              <a:rPr b="1" i="0" lang="en-US" spc="0" sz="1300" u="none" cap="none" strike="noStrike">
                <a:solidFill>
                  <a:srgbClr val="14213D"/>
                </a:solidFill>
                <a:latin typeface="Calibri"/>
                <a:ea typeface="Calibri"/>
                <a:cs typeface="Calibri"/>
                <a:sym typeface="Calibri"/>
              </a:rPr>
              <a:t>Plugins</a:t>
            </a:r>
            <a:endParaRPr b="0" i="0" spc="0" sz="1300" u="none" cap="none" strike="noStrike">
              <a:solidFill>
                <a:schemeClr val="dk1"/>
              </a:solidFill>
              <a:latin typeface="Calibri"/>
              <a:ea typeface="Calibri"/>
              <a:cs typeface="Calibri"/>
              <a:sym typeface="Calibri"/>
            </a:endParaRPr>
          </a:p>
        </p:txBody>
      </p:sp>
      <p:sp>
        <p:nvSpPr>
          <p:cNvPr id="98" name="Google Shape;98;p5"/>
          <p:cNvSpPr txBox="1"/>
          <p:nvPr/>
        </p:nvSpPr>
        <p:spPr>
          <a:xfrm>
            <a:off x="1828800" y="4169664"/>
            <a:ext cx="672084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alibri"/>
              <a:buNone/>
            </a:pPr>
            <a:r>
              <a:rPr b="0" i="0" lang="en-US" spc="0" sz="1150" u="none" cap="none" strike="noStrike">
                <a:solidFill>
                  <a:srgbClr val="14213D"/>
                </a:solidFill>
                <a:latin typeface="Calibri"/>
                <a:ea typeface="Calibri"/>
                <a:cs typeface="Calibri"/>
                <a:sym typeface="Calibri"/>
              </a:rPr>
              <a:t>arkime_packet_set_dltsnap() is gone; readers and plugins call arkime_packet_set_interface(readerPos, interface, dlt, snaplen) and must be rebuilt.</a:t>
            </a:r>
            <a:endParaRPr b="0" i="0" spc="0" sz="115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3" name="Shape 103"/>
        <p:cNvGrpSpPr/>
        <p:nvPr/>
      </p:nvGrpSpPr>
      <p:grpSpPr>
        <a:xfrm>
          <a:off x="0" y="0"/>
          <a:ext cx="0" cy="0"/>
          <a:chOff x="0" y="0"/>
          <a:chExt cx="0" cy="0"/>
        </a:xfrm>
      </p:grpSpPr>
      <p:sp>
        <p:nvSpPr>
          <p:cNvPr id="104" name="Google Shape;104;p6"/>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Multiple GeoIP vendors</a:t>
            </a:r>
            <a:endParaRPr b="0" i="0" spc="0" sz="3400" u="none" cap="none" strike="noStrike">
              <a:solidFill>
                <a:schemeClr val="dk1"/>
              </a:solidFill>
              <a:latin typeface="Calibri"/>
              <a:ea typeface="Calibri"/>
              <a:cs typeface="Calibri"/>
              <a:sym typeface="Calibri"/>
            </a:endParaRPr>
          </a:p>
        </p:txBody>
      </p:sp>
      <p:sp>
        <p:nvSpPr>
          <p:cNvPr id="105" name="Google Shape;105;p6"/>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106" name="Google Shape;106;p6"/>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107" name="Google Shape;107;p6"/>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Not just MaxMind anymore</a:t>
            </a:r>
            <a:endParaRPr b="0" i="0" spc="0" sz="1700" u="none" cap="none" strike="noStrike">
              <a:solidFill>
                <a:schemeClr val="dk1"/>
              </a:solidFill>
              <a:latin typeface="Calibri"/>
              <a:ea typeface="Calibri"/>
              <a:cs typeface="Calibri"/>
              <a:sym typeface="Calibri"/>
            </a:endParaRPr>
          </a:p>
        </p:txBody>
      </p:sp>
      <p:sp>
        <p:nvSpPr>
          <p:cNvPr id="108" name="Google Shape;108;p6"/>
          <p:cNvSpPr txBox="1"/>
          <p:nvPr/>
        </p:nvSpPr>
        <p:spPr>
          <a:xfrm>
            <a:off x="457200" y="1874520"/>
            <a:ext cx="3931920" cy="274320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MaxMind GeoLite2 / GeoIP2, Country or City</a:t>
            </a:r>
            <a:endParaRPr b="0" i="0" spc="0" sz="14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GeoOpen, including the Country-ASN file that carries ASN data inside the country database</a:t>
            </a:r>
            <a:endParaRPr b="0" i="0" spc="0" sz="14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ipinfo, which bundles location and ASN in one file with its own field layout</a:t>
            </a:r>
            <a:endParaRPr b="0" i="0" spc="0" sz="14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db-ip</a:t>
            </a:r>
            <a:endParaRPr b="0" i="0" spc="0" sz="14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Vendor is detected from the mmdb database_type, so you just point at the file</a:t>
            </a:r>
            <a:endParaRPr b="0" i="0" spc="0" sz="14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400"/>
              <a:buFont typeface="Calibri"/>
              <a:buChar char="•"/>
            </a:pPr>
            <a:r>
              <a:rPr b="0" i="0" lang="en-US" spc="0" sz="1400" u="none" cap="none" strike="noStrike">
                <a:solidFill>
                  <a:srgbClr val="14213D"/>
                </a:solidFill>
                <a:latin typeface="Calibri"/>
                <a:ea typeface="Calibri"/>
                <a:cs typeface="Calibri"/>
                <a:sym typeface="Calibri"/>
              </a:rPr>
              <a:t>Settings renamed to geoFile and geoASNFile; geoLite2Country and geoLite2ASN still work</a:t>
            </a:r>
            <a:endParaRPr b="0" i="0" spc="0" sz="1400" u="none" cap="none" strike="noStrike">
              <a:solidFill>
                <a:schemeClr val="dk1"/>
              </a:solidFill>
              <a:latin typeface="Calibri"/>
              <a:ea typeface="Calibri"/>
              <a:cs typeface="Calibri"/>
              <a:sym typeface="Calibri"/>
            </a:endParaRPr>
          </a:p>
        </p:txBody>
      </p:sp>
      <p:sp>
        <p:nvSpPr>
          <p:cNvPr id="109" name="Google Shape;109;p6"/>
          <p:cNvSpPr/>
          <p:nvPr/>
        </p:nvSpPr>
        <p:spPr>
          <a:xfrm>
            <a:off x="4572000" y="1783080"/>
            <a:ext cx="4114800" cy="2834640"/>
          </a:xfrm>
          <a:prstGeom prst="roundRect">
            <a:avLst>
              <a:gd fmla="val 2581"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10" name="Google Shape;110;p6"/>
          <p:cNvSpPr txBox="1"/>
          <p:nvPr/>
        </p:nvSpPr>
        <p:spPr>
          <a:xfrm>
            <a:off x="4754880" y="1920240"/>
            <a:ext cx="3749040" cy="2560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config.ini  [default]</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MaxMind, as before</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geoFile=/var/lib/GeoIP/GeoLite2-City.mmdb</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geoASNFile=/var/lib/GeoIP/GeoLite2-ASN.mmdb</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ipinfo: one file does both</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geoFile=/opt/arkime/etc/ipinfo_lite.mmdb</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GeoOpen country + ASN in one</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geoFile=/opt/arkime/etc/GeoOpen-Country-ASN.mmdb</a:t>
            </a:r>
            <a:endParaRPr b="0" i="0" spc="0" sz="10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5" name="Shape 115"/>
        <p:cNvGrpSpPr/>
        <p:nvPr/>
      </p:nvGrpSpPr>
      <p:grpSpPr>
        <a:xfrm>
          <a:off x="0" y="0"/>
          <a:ext cx="0" cy="0"/>
          <a:chOff x="0" y="0"/>
          <a:chExt cx="0" cy="0"/>
        </a:xfrm>
      </p:grpSpPr>
      <p:sp>
        <p:nvSpPr>
          <p:cNvPr id="116" name="Google Shape;116;p7"/>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Sessions per talker pair</a:t>
            </a:r>
            <a:endParaRPr b="0" i="0" spc="0" sz="3400" u="none" cap="none" strike="noStrike">
              <a:solidFill>
                <a:schemeClr val="dk1"/>
              </a:solidFill>
              <a:latin typeface="Calibri"/>
              <a:ea typeface="Calibri"/>
              <a:cs typeface="Calibri"/>
              <a:sym typeface="Calibri"/>
            </a:endParaRPr>
          </a:p>
        </p:txBody>
      </p:sp>
      <p:sp>
        <p:nvSpPr>
          <p:cNvPr id="117" name="Google Shape;117;p7"/>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118" name="Google Shape;118;p7"/>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119" name="Google Shape;119;p7"/>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lldp, xid, isis, esis, igmp, and pim stop lumping everything together</a:t>
            </a:r>
            <a:endParaRPr b="0" i="0" spc="0" sz="1700" u="none" cap="none" strike="noStrike">
              <a:solidFill>
                <a:schemeClr val="dk1"/>
              </a:solidFill>
              <a:latin typeface="Calibri"/>
              <a:ea typeface="Calibri"/>
              <a:cs typeface="Calibri"/>
              <a:sym typeface="Calibri"/>
            </a:endParaRPr>
          </a:p>
        </p:txBody>
      </p:sp>
      <p:sp>
        <p:nvSpPr>
          <p:cNvPr id="120" name="Google Shape;120;p7"/>
          <p:cNvSpPr/>
          <p:nvPr/>
        </p:nvSpPr>
        <p:spPr>
          <a:xfrm>
            <a:off x="457200" y="1828800"/>
            <a:ext cx="4023360" cy="2011680"/>
          </a:xfrm>
          <a:prstGeom prst="roundRect">
            <a:avLst>
              <a:gd fmla="val 4545"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1" name="Google Shape;121;p7"/>
          <p:cNvSpPr txBox="1"/>
          <p:nvPr/>
        </p:nvSpPr>
        <p:spPr>
          <a:xfrm>
            <a:off x="640080" y="1920240"/>
            <a:ext cx="365760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5E6B7E"/>
              </a:buClr>
              <a:buSzPts val="1500"/>
              <a:buFont typeface="Calibri"/>
              <a:buNone/>
            </a:pPr>
            <a:r>
              <a:rPr b="1" i="0" lang="en-US" spc="0" sz="1500" u="none" cap="none" strike="noStrike">
                <a:solidFill>
                  <a:srgbClr val="5E6B7E"/>
                </a:solidFill>
                <a:latin typeface="Calibri"/>
                <a:ea typeface="Calibri"/>
                <a:cs typeface="Calibri"/>
                <a:sym typeface="Calibri"/>
              </a:rPr>
              <a:t>Before</a:t>
            </a:r>
            <a:endParaRPr b="0" i="0" spc="0" sz="1500" u="none" cap="none" strike="noStrike">
              <a:solidFill>
                <a:schemeClr val="dk1"/>
              </a:solidFill>
              <a:latin typeface="Calibri"/>
              <a:ea typeface="Calibri"/>
              <a:cs typeface="Calibri"/>
              <a:sym typeface="Calibri"/>
            </a:endParaRPr>
          </a:p>
        </p:txBody>
      </p:sp>
      <p:sp>
        <p:nvSpPr>
          <p:cNvPr id="122" name="Google Shape;122;p7"/>
          <p:cNvSpPr txBox="1"/>
          <p:nvPr/>
        </p:nvSpPr>
        <p:spPr>
          <a:xfrm>
            <a:off x="640080" y="2286000"/>
            <a:ext cx="3657600" cy="146304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300"/>
              <a:buFont typeface="Calibri"/>
              <a:buChar char="•"/>
            </a:pPr>
            <a:r>
              <a:rPr b="0" i="0" lang="en-US" spc="0" sz="1300" u="none" cap="none" strike="noStrike">
                <a:solidFill>
                  <a:srgbClr val="14213D"/>
                </a:solidFill>
                <a:latin typeface="Calibri"/>
                <a:ea typeface="Calibri"/>
                <a:cs typeface="Calibri"/>
                <a:sym typeface="Calibri"/>
              </a:rPr>
              <a:t>All traffic for one of these protocols landed in a single session per capture node</a:t>
            </a:r>
            <a:endParaRPr b="0" i="0" spc="0" sz="130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300"/>
              <a:buFont typeface="Calibri"/>
              <a:buChar char="•"/>
            </a:pPr>
            <a:r>
              <a:rPr b="0" i="0" lang="en-US" spc="0" sz="1300" u="none" cap="none" strike="noStrike">
                <a:solidFill>
                  <a:srgbClr val="14213D"/>
                </a:solidFill>
                <a:latin typeface="Calibri"/>
                <a:ea typeface="Calibri"/>
                <a:cs typeface="Calibri"/>
                <a:sym typeface="Calibri"/>
              </a:rPr>
              <a:t>One giant session, no idea who was talking to whom</a:t>
            </a:r>
            <a:endParaRPr b="0" i="0" spc="0" sz="1300" u="none" cap="none" strike="noStrike">
              <a:solidFill>
                <a:schemeClr val="dk1"/>
              </a:solidFill>
              <a:latin typeface="Calibri"/>
              <a:ea typeface="Calibri"/>
              <a:cs typeface="Calibri"/>
              <a:sym typeface="Calibri"/>
            </a:endParaRPr>
          </a:p>
        </p:txBody>
      </p:sp>
      <p:sp>
        <p:nvSpPr>
          <p:cNvPr id="123" name="Google Shape;123;p7"/>
          <p:cNvSpPr/>
          <p:nvPr/>
        </p:nvSpPr>
        <p:spPr>
          <a:xfrm>
            <a:off x="4663440" y="1828800"/>
            <a:ext cx="4023360" cy="2011680"/>
          </a:xfrm>
          <a:prstGeom prst="roundRect">
            <a:avLst>
              <a:gd fmla="val 4545"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24" name="Google Shape;124;p7"/>
          <p:cNvSpPr txBox="1"/>
          <p:nvPr/>
        </p:nvSpPr>
        <p:spPr>
          <a:xfrm>
            <a:off x="4846320" y="1920240"/>
            <a:ext cx="365760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A9D8F"/>
              </a:buClr>
              <a:buSzPts val="1500"/>
              <a:buFont typeface="Calibri"/>
              <a:buNone/>
            </a:pPr>
            <a:r>
              <a:rPr b="1" i="0" lang="en-US" spc="0" sz="1500" u="none" cap="none" strike="noStrike">
                <a:solidFill>
                  <a:srgbClr val="2A9D8F"/>
                </a:solidFill>
                <a:latin typeface="Calibri"/>
                <a:ea typeface="Calibri"/>
                <a:cs typeface="Calibri"/>
                <a:sym typeface="Calibri"/>
              </a:rPr>
              <a:t>Arkime 7</a:t>
            </a:r>
            <a:endParaRPr b="0" i="0" spc="0" sz="1500" u="none" cap="none" strike="noStrike">
              <a:solidFill>
                <a:schemeClr val="dk1"/>
              </a:solidFill>
              <a:latin typeface="Calibri"/>
              <a:ea typeface="Calibri"/>
              <a:cs typeface="Calibri"/>
              <a:sym typeface="Calibri"/>
            </a:endParaRPr>
          </a:p>
        </p:txBody>
      </p:sp>
      <p:sp>
        <p:nvSpPr>
          <p:cNvPr id="125" name="Google Shape;125;p7"/>
          <p:cNvSpPr txBox="1"/>
          <p:nvPr/>
        </p:nvSpPr>
        <p:spPr>
          <a:xfrm>
            <a:off x="4846320" y="2286000"/>
            <a:ext cx="3657600" cy="146304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300"/>
              <a:buFont typeface="Calibri"/>
              <a:buChar char="•"/>
            </a:pPr>
            <a:r>
              <a:rPr b="0" i="0" lang="en-US" spc="0" sz="1300" u="none" cap="none" strike="noStrike">
                <a:solidFill>
                  <a:srgbClr val="14213D"/>
                </a:solidFill>
                <a:latin typeface="Calibri"/>
                <a:ea typeface="Calibri"/>
                <a:cs typeface="Calibri"/>
                <a:sym typeface="Calibri"/>
              </a:rPr>
              <a:t>A session per talker pair, like every other protocol</a:t>
            </a:r>
            <a:endParaRPr b="0" i="0" spc="0" sz="130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300"/>
              <a:buFont typeface="Calibri"/>
              <a:buChar char="•"/>
            </a:pPr>
            <a:r>
              <a:rPr b="0" i="0" lang="en-US" spc="0" sz="1300" u="none" cap="none" strike="noStrike">
                <a:solidFill>
                  <a:srgbClr val="14213D"/>
                </a:solidFill>
                <a:latin typeface="Calibri"/>
                <a:ea typeface="Calibri"/>
                <a:cs typeface="Calibri"/>
                <a:sym typeface="Calibri"/>
              </a:rPr>
              <a:t>Keyed by src/dst MAC for lldp, xid, isis, esis</a:t>
            </a:r>
            <a:endParaRPr b="0" i="0" spc="0" sz="130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300"/>
              <a:buFont typeface="Calibri"/>
              <a:buChar char="•"/>
            </a:pPr>
            <a:r>
              <a:rPr b="0" i="0" lang="en-US" spc="0" sz="1300" u="none" cap="none" strike="noStrike">
                <a:solidFill>
                  <a:srgbClr val="14213D"/>
                </a:solidFill>
                <a:latin typeface="Calibri"/>
                <a:ea typeface="Calibri"/>
                <a:cs typeface="Calibri"/>
                <a:sym typeface="Calibri"/>
              </a:rPr>
              <a:t>Keyed by src/dst IP for igmp and pim</a:t>
            </a:r>
            <a:endParaRPr b="0" i="0" spc="0" sz="1300" u="none" cap="none" strike="noStrike">
              <a:solidFill>
                <a:schemeClr val="dk1"/>
              </a:solidFill>
              <a:latin typeface="Calibri"/>
              <a:ea typeface="Calibri"/>
              <a:cs typeface="Calibri"/>
              <a:sym typeface="Calibri"/>
            </a:endParaRPr>
          </a:p>
        </p:txBody>
      </p:sp>
      <p:sp>
        <p:nvSpPr>
          <p:cNvPr id="126" name="Google Shape;126;p7"/>
          <p:cNvSpPr txBox="1"/>
          <p:nvPr/>
        </p:nvSpPr>
        <p:spPr>
          <a:xfrm>
            <a:off x="457200" y="4023360"/>
            <a:ext cx="8229600" cy="64008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4213D"/>
              </a:buClr>
              <a:buSzPts val="1200"/>
              <a:buFont typeface="Calibri"/>
              <a:buNone/>
            </a:pPr>
            <a:r>
              <a:rPr b="0" i="0" lang="en-US" spc="0" sz="1200" u="none" cap="none" strike="noStrike">
                <a:solidFill>
                  <a:srgbClr val="14213D"/>
                </a:solidFill>
                <a:latin typeface="Calibri"/>
                <a:ea typeface="Calibri"/>
                <a:cs typeface="Calibri"/>
                <a:sym typeface="Calibri"/>
              </a:rPr>
              <a:t>Expect more, smaller sessions for these protocols after upgrading. The stopped-sessions state file is now keyed by mProtocol too, so a tcp and udp session on the same 5-tuple no longer share stop state.</a:t>
            </a:r>
            <a:endParaRPr b="0" i="0" spc="0" sz="12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1" name="Shape 131"/>
        <p:cNvGrpSpPr/>
        <p:nvPr/>
      </p:nvGrpSpPr>
      <p:grpSpPr>
        <a:xfrm>
          <a:off x="0" y="0"/>
          <a:ext cx="0" cy="0"/>
          <a:chOff x="0" y="0"/>
          <a:chExt cx="0" cy="0"/>
        </a:xfrm>
      </p:grpSpPr>
      <p:sp>
        <p:nvSpPr>
          <p:cNvPr id="132" name="Google Shape;132;p8"/>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Per-protocol settings</a:t>
            </a:r>
            <a:endParaRPr b="0" i="0" spc="0" sz="3400" u="none" cap="none" strike="noStrike">
              <a:solidFill>
                <a:schemeClr val="dk1"/>
              </a:solidFill>
              <a:latin typeface="Calibri"/>
              <a:ea typeface="Calibri"/>
              <a:cs typeface="Calibri"/>
              <a:sym typeface="Calibri"/>
            </a:endParaRPr>
          </a:p>
        </p:txBody>
      </p:sp>
      <p:sp>
        <p:nvSpPr>
          <p:cNvPr id="133" name="Google Shape;133;p8"/>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134" name="Google Shape;134;p8"/>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135" name="Google Shape;135;p8"/>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One section to tune any mProtocol</a:t>
            </a:r>
            <a:endParaRPr b="0" i="0" spc="0" sz="1700" u="none" cap="none" strike="noStrike">
              <a:solidFill>
                <a:schemeClr val="dk1"/>
              </a:solidFill>
              <a:latin typeface="Calibri"/>
              <a:ea typeface="Calibri"/>
              <a:cs typeface="Calibri"/>
              <a:sym typeface="Calibri"/>
            </a:endParaRPr>
          </a:p>
        </p:txBody>
      </p:sp>
      <p:sp>
        <p:nvSpPr>
          <p:cNvPr id="136" name="Google Shape;136;p8"/>
          <p:cNvSpPr txBox="1"/>
          <p:nvPr/>
        </p:nvSpPr>
        <p:spPr>
          <a:xfrm>
            <a:off x="457200" y="1874520"/>
            <a:ext cx="3931920" cy="274320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250"/>
              <a:buFont typeface="Calibri"/>
              <a:buChar char="•"/>
            </a:pPr>
            <a:r>
              <a:rPr b="0" i="0" lang="en-US" spc="0" sz="1250" u="none" cap="none" strike="noStrike">
                <a:solidFill>
                  <a:srgbClr val="14213D"/>
                </a:solidFill>
                <a:latin typeface="Calibri"/>
                <a:ea typeface="Calibri"/>
                <a:cs typeface="Calibri"/>
                <a:sym typeface="Calibri"/>
              </a:rPr>
              <a:t>New [protocol-settings] section: idle, save, closing, packets, and streams per mProtocol</a:t>
            </a:r>
            <a:endParaRPr b="0" i="0" spc="0" sz="125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50"/>
              <a:buFont typeface="Calibri"/>
              <a:buChar char="•"/>
            </a:pPr>
            <a:r>
              <a:rPr b="0" i="0" lang="en-US" spc="0" sz="1250" u="none" cap="none" strike="noStrike">
                <a:solidFill>
                  <a:srgbClr val="14213D"/>
                </a:solidFill>
                <a:latin typeface="Calibri"/>
                <a:ea typeface="Calibri"/>
                <a:cs typeface="Calibri"/>
                <a:sym typeface="Calibri"/>
              </a:rPr>
              <a:t>The default key applies to every protocol first, then protocol keys override it</a:t>
            </a:r>
            <a:endParaRPr b="0" i="0" spc="0" sz="125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50"/>
              <a:buFont typeface="Calibri"/>
              <a:buChar char="•"/>
            </a:pPr>
            <a:r>
              <a:rPr b="0" i="0" lang="en-US" spc="0" sz="1250" u="none" cap="none" strike="noStrike">
                <a:solidFill>
                  <a:srgbClr val="14213D"/>
                </a:solidFill>
                <a:latin typeface="Calibri"/>
                <a:ea typeface="Calibri"/>
                <a:cs typeface="Calibri"/>
                <a:sym typeface="Calibri"/>
              </a:rPr>
              <a:t>The only way to set save/closing/packets for a non-TCP protocol</a:t>
            </a:r>
            <a:endParaRPr b="0" i="0" spc="0" sz="125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50"/>
              <a:buFont typeface="Calibri"/>
              <a:buChar char="•"/>
            </a:pPr>
            <a:r>
              <a:rPr b="0" i="0" lang="en-US" spc="0" sz="1250" u="none" cap="none" strike="noStrike">
                <a:solidFill>
                  <a:srgbClr val="14213D"/>
                </a:solidFill>
                <a:latin typeface="Calibri"/>
                <a:ea typeface="Calibri"/>
                <a:cs typeface="Calibri"/>
                <a:sym typeface="Calibri"/>
              </a:rPr>
              <a:t>tcpSaveTimeout and tcpClosingTimeout are tcp only now; sctp and closeNow sessions read this section instead</a:t>
            </a:r>
            <a:endParaRPr b="0" i="0" spc="0" sz="125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50"/>
              <a:buFont typeface="Calibri"/>
              <a:buChar char="•"/>
            </a:pPr>
            <a:r>
              <a:rPr b="0" i="0" lang="en-US" spc="0" sz="1250" u="none" cap="none" strike="noStrike">
                <a:solidFill>
                  <a:srgbClr val="14213D"/>
                </a:solidFill>
                <a:latin typeface="Calibri"/>
                <a:ea typeface="Calibri"/>
                <a:cs typeface="Calibri"/>
                <a:sym typeface="Calibri"/>
              </a:rPr>
              <a:t>streams: gives a protocol its own share of maxStreams</a:t>
            </a:r>
            <a:endParaRPr b="0" i="0" spc="0" sz="125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50"/>
              <a:buFont typeface="Calibri"/>
              <a:buChar char="•"/>
            </a:pPr>
            <a:r>
              <a:rPr b="0" i="0" lang="en-US" spc="0" sz="1250" u="none" cap="none" strike="noStrike">
                <a:solidFill>
                  <a:srgbClr val="14213D"/>
                </a:solidFill>
                <a:latin typeface="Calibri"/>
                <a:ea typeface="Calibri"/>
                <a:cs typeface="Calibri"/>
                <a:sym typeface="Calibri"/>
              </a:rPr>
              <a:t>Values are range-checked at startup; a bad one refuses to start</a:t>
            </a:r>
            <a:endParaRPr b="0" i="0" spc="0" sz="1250" u="none" cap="none" strike="noStrike">
              <a:solidFill>
                <a:schemeClr val="dk1"/>
              </a:solidFill>
              <a:latin typeface="Calibri"/>
              <a:ea typeface="Calibri"/>
              <a:cs typeface="Calibri"/>
              <a:sym typeface="Calibri"/>
            </a:endParaRPr>
          </a:p>
        </p:txBody>
      </p:sp>
      <p:sp>
        <p:nvSpPr>
          <p:cNvPr id="137" name="Google Shape;137;p8"/>
          <p:cNvSpPr/>
          <p:nvPr/>
        </p:nvSpPr>
        <p:spPr>
          <a:xfrm>
            <a:off x="4572000" y="1783080"/>
            <a:ext cx="4114800" cy="2011680"/>
          </a:xfrm>
          <a:prstGeom prst="roundRect">
            <a:avLst>
              <a:gd fmla="val 3636"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38" name="Google Shape;138;p8"/>
          <p:cNvSpPr txBox="1"/>
          <p:nvPr/>
        </p:nvSpPr>
        <p:spPr>
          <a:xfrm>
            <a:off x="4754880" y="1920240"/>
            <a:ext cx="3749040" cy="173736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DF3"/>
              </a:buClr>
              <a:buSzPts val="1100"/>
              <a:buFont typeface="Courier New"/>
              <a:buNone/>
            </a:pPr>
            <a:r>
              <a:rPr b="0" i="0" lang="en-US" spc="0" sz="1100" u="none" cap="none" strike="noStrike">
                <a:solidFill>
                  <a:srgbClr val="E6EDF3"/>
                </a:solidFill>
                <a:latin typeface="Courier New"/>
                <a:ea typeface="Courier New"/>
                <a:cs typeface="Courier New"/>
                <a:sym typeface="Courier New"/>
              </a:rPr>
              <a:t>[protocol-settings]</a:t>
            </a:r>
            <a:endParaRPr b="0" i="0" spc="0" sz="1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100"/>
              <a:buFont typeface="Courier New"/>
              <a:buNone/>
            </a:pPr>
            <a:r>
              <a:rPr b="0" i="0" lang="en-US" spc="0" sz="1100" u="none" cap="none" strike="noStrike">
                <a:solidFill>
                  <a:srgbClr val="E6EDF3"/>
                </a:solidFill>
                <a:latin typeface="Courier New"/>
                <a:ea typeface="Courier New"/>
                <a:cs typeface="Courier New"/>
                <a:sym typeface="Courier New"/>
              </a:rPr>
              <a:t>default=save:720;packets:10000</a:t>
            </a:r>
            <a:endParaRPr b="0" i="0" spc="0" sz="1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100"/>
              <a:buFont typeface="Courier New"/>
              <a:buNone/>
            </a:pPr>
            <a:r>
              <a:rPr b="0" i="0" lang="en-US" spc="0" sz="1100" u="none" cap="none" strike="noStrike">
                <a:solidFill>
                  <a:srgbClr val="E6EDF3"/>
                </a:solidFill>
                <a:latin typeface="Courier New"/>
                <a:ea typeface="Courier New"/>
                <a:cs typeface="Courier New"/>
                <a:sym typeface="Courier New"/>
              </a:rPr>
              <a:t>tcp=idle:600;closing:5</a:t>
            </a:r>
            <a:endParaRPr b="0" i="0" spc="0" sz="1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100"/>
              <a:buFont typeface="Courier New"/>
              <a:buNone/>
            </a:pPr>
            <a:r>
              <a:rPr b="0" i="0" lang="en-US" spc="0" sz="1100" u="none" cap="none" strike="noStrike">
                <a:solidFill>
                  <a:srgbClr val="E6EDF3"/>
                </a:solidFill>
                <a:latin typeface="Courier New"/>
                <a:ea typeface="Courier New"/>
                <a:cs typeface="Courier New"/>
                <a:sym typeface="Courier New"/>
              </a:rPr>
              <a:t>udp=idle:30</a:t>
            </a:r>
            <a:endParaRPr b="0" i="0" spc="0" sz="1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100"/>
              <a:buFont typeface="Courier New"/>
              <a:buNone/>
            </a:pPr>
            <a:r>
              <a:rPr b="0" i="0" lang="en-US" spc="0" sz="1100" u="none" cap="none" strike="noStrike">
                <a:solidFill>
                  <a:srgbClr val="E6EDF3"/>
                </a:solidFill>
                <a:latin typeface="Courier New"/>
                <a:ea typeface="Courier New"/>
                <a:cs typeface="Courier New"/>
                <a:sym typeface="Courier New"/>
              </a:rPr>
              <a:t>icmp=idle:10</a:t>
            </a:r>
            <a:endParaRPr b="0" i="0" spc="0" sz="1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100"/>
              <a:buFont typeface="Courier New"/>
              <a:buNone/>
            </a:pPr>
            <a:r>
              <a:rPr b="0" i="0" lang="en-US" spc="0" sz="1100" u="none" cap="none" strike="noStrike">
                <a:solidFill>
                  <a:srgbClr val="E6EDF3"/>
                </a:solidFill>
                <a:latin typeface="Courier New"/>
                <a:ea typeface="Courier New"/>
                <a:cs typeface="Courier New"/>
                <a:sym typeface="Courier New"/>
              </a:rPr>
              <a:t>sctp=closing:10</a:t>
            </a:r>
            <a:endParaRPr b="0" i="0" spc="0" sz="11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100"/>
              <a:buFont typeface="Courier New"/>
              <a:buNone/>
            </a:pPr>
            <a:r>
              <a:rPr b="0" i="0" lang="en-US" spc="0" sz="1100" u="none" cap="none" strike="noStrike">
                <a:solidFill>
                  <a:srgbClr val="E6EDF3"/>
                </a:solidFill>
                <a:latin typeface="Courier New"/>
                <a:ea typeface="Courier New"/>
                <a:cs typeface="Courier New"/>
                <a:sym typeface="Courier New"/>
              </a:rPr>
              <a:t>arp=idle:60;packets:100;streams:10000</a:t>
            </a:r>
            <a:endParaRPr b="0" i="0" spc="0" sz="11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43" name="Shape 143"/>
        <p:cNvGrpSpPr/>
        <p:nvPr/>
      </p:nvGrpSpPr>
      <p:grpSpPr>
        <a:xfrm>
          <a:off x="0" y="0"/>
          <a:ext cx="0" cy="0"/>
          <a:chOff x="0" y="0"/>
          <a:chExt cx="0" cy="0"/>
        </a:xfrm>
      </p:grpSpPr>
      <p:sp>
        <p:nvSpPr>
          <p:cNvPr id="144" name="Google Shape;144;p9"/>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XDP reader</a:t>
            </a:r>
            <a:endParaRPr b="0" i="0" spc="0" sz="3400" u="none" cap="none" strike="noStrike">
              <a:solidFill>
                <a:schemeClr val="dk1"/>
              </a:solidFill>
              <a:latin typeface="Calibri"/>
              <a:ea typeface="Calibri"/>
              <a:cs typeface="Calibri"/>
              <a:sym typeface="Calibri"/>
            </a:endParaRPr>
          </a:p>
        </p:txBody>
      </p:sp>
      <p:sp>
        <p:nvSpPr>
          <p:cNvPr id="145" name="Google Shape;145;p9"/>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146" name="Google Shape;146;p9"/>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147" name="Google Shape;147;p9"/>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pcapReadMethod=xdp: AF_XDP sockets, one per NIC receive queue</a:t>
            </a:r>
            <a:endParaRPr b="0" i="0" spc="0" sz="1700" u="none" cap="none" strike="noStrike">
              <a:solidFill>
                <a:schemeClr val="dk1"/>
              </a:solidFill>
              <a:latin typeface="Calibri"/>
              <a:ea typeface="Calibri"/>
              <a:cs typeface="Calibri"/>
              <a:sym typeface="Calibri"/>
            </a:endParaRPr>
          </a:p>
        </p:txBody>
      </p:sp>
      <p:sp>
        <p:nvSpPr>
          <p:cNvPr id="148" name="Google Shape;148;p9"/>
          <p:cNvSpPr/>
          <p:nvPr/>
        </p:nvSpPr>
        <p:spPr>
          <a:xfrm>
            <a:off x="457200" y="1828800"/>
            <a:ext cx="2651760" cy="2834640"/>
          </a:xfrm>
          <a:prstGeom prst="roundRect">
            <a:avLst>
              <a:gd fmla="val 3448"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49" name="Google Shape;149;p9"/>
          <p:cNvSpPr txBox="1"/>
          <p:nvPr/>
        </p:nvSpPr>
        <p:spPr>
          <a:xfrm>
            <a:off x="640080" y="1920240"/>
            <a:ext cx="228600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400"/>
              <a:buFont typeface="Calibri"/>
              <a:buNone/>
            </a:pPr>
            <a:r>
              <a:rPr b="1" i="0" lang="en-US" spc="0" sz="1400" u="none" cap="none" strike="noStrike">
                <a:solidFill>
                  <a:srgbClr val="14213D"/>
                </a:solidFill>
                <a:latin typeface="Calibri"/>
                <a:ea typeface="Calibri"/>
                <a:cs typeface="Calibri"/>
                <a:sym typeface="Calibri"/>
              </a:rPr>
              <a:t>How it works</a:t>
            </a:r>
            <a:endParaRPr b="0" i="0" spc="0" sz="1400" u="none" cap="none" strike="noStrike">
              <a:solidFill>
                <a:schemeClr val="dk1"/>
              </a:solidFill>
              <a:latin typeface="Calibri"/>
              <a:ea typeface="Calibri"/>
              <a:cs typeface="Calibri"/>
              <a:sym typeface="Calibri"/>
            </a:endParaRPr>
          </a:p>
        </p:txBody>
      </p:sp>
      <p:sp>
        <p:nvSpPr>
          <p:cNvPr id="150" name="Google Shape;150;p9"/>
          <p:cNvSpPr txBox="1"/>
          <p:nvPr/>
        </p:nvSpPr>
        <p:spPr>
          <a:xfrm>
            <a:off x="640080" y="2297275"/>
            <a:ext cx="2331600" cy="228600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One socket, one UMEM, one thread per rx queue; nothing shared</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Queue count read from the NIC</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Zero copy means NIC to Arkime with no kernel copy; Arkime may still copy packets internally, e.g. for reassembly or writing pcap. Falls back to copy mode with a warning</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xdpMode auto, drv, or skb</a:t>
            </a:r>
            <a:endParaRPr b="0" i="0" spc="0" sz="1150" u="none" cap="none" strike="noStrike">
              <a:solidFill>
                <a:schemeClr val="dk1"/>
              </a:solidFill>
              <a:latin typeface="Calibri"/>
              <a:ea typeface="Calibri"/>
              <a:cs typeface="Calibri"/>
              <a:sym typeface="Calibri"/>
            </a:endParaRPr>
          </a:p>
        </p:txBody>
      </p:sp>
      <p:sp>
        <p:nvSpPr>
          <p:cNvPr id="151" name="Google Shape;151;p9"/>
          <p:cNvSpPr/>
          <p:nvPr/>
        </p:nvSpPr>
        <p:spPr>
          <a:xfrm>
            <a:off x="3246120" y="1828800"/>
            <a:ext cx="2651760" cy="2834640"/>
          </a:xfrm>
          <a:prstGeom prst="roundRect">
            <a:avLst>
              <a:gd fmla="val 3448"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52" name="Google Shape;152;p9"/>
          <p:cNvSpPr txBox="1"/>
          <p:nvPr/>
        </p:nvSpPr>
        <p:spPr>
          <a:xfrm>
            <a:off x="3429000" y="1920240"/>
            <a:ext cx="228600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2A9D8F"/>
              </a:buClr>
              <a:buSzPts val="1400"/>
              <a:buFont typeface="Calibri"/>
              <a:buNone/>
            </a:pPr>
            <a:r>
              <a:rPr b="1" i="0" lang="en-US" spc="0" sz="1400" u="none" cap="none" strike="noStrike">
                <a:solidFill>
                  <a:srgbClr val="2A9D8F"/>
                </a:solidFill>
                <a:latin typeface="Calibri"/>
                <a:ea typeface="Calibri"/>
                <a:cs typeface="Calibri"/>
                <a:sym typeface="Calibri"/>
              </a:rPr>
              <a:t>Use it when</a:t>
            </a:r>
            <a:endParaRPr b="0" i="0" spc="0" sz="1400" u="none" cap="none" strike="noStrike">
              <a:solidFill>
                <a:schemeClr val="dk1"/>
              </a:solidFill>
              <a:latin typeface="Calibri"/>
              <a:ea typeface="Calibri"/>
              <a:cs typeface="Calibri"/>
              <a:sym typeface="Calibri"/>
            </a:endParaRPr>
          </a:p>
        </p:txBody>
      </p:sp>
      <p:sp>
        <p:nvSpPr>
          <p:cNvPr id="153" name="Google Shape;153;p9"/>
          <p:cNvSpPr txBox="1"/>
          <p:nvPr/>
        </p:nvSpPr>
        <p:spPr>
          <a:xfrm>
            <a:off x="3429000" y="2286000"/>
            <a:ext cx="2331720" cy="228600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afpacket cannot keep up on a fast link</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The NIC driver supports native XDP and zero copy into user space</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Linux with libxdp available at build time</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You can dedicate the NIC's queues to capture</a:t>
            </a:r>
            <a:endParaRPr b="0" i="0" spc="0" sz="1150" u="none" cap="none" strike="noStrike">
              <a:solidFill>
                <a:schemeClr val="dk1"/>
              </a:solidFill>
              <a:latin typeface="Calibri"/>
              <a:ea typeface="Calibri"/>
              <a:cs typeface="Calibri"/>
              <a:sym typeface="Calibri"/>
            </a:endParaRPr>
          </a:p>
        </p:txBody>
      </p:sp>
      <p:sp>
        <p:nvSpPr>
          <p:cNvPr id="154" name="Google Shape;154;p9"/>
          <p:cNvSpPr/>
          <p:nvPr/>
        </p:nvSpPr>
        <p:spPr>
          <a:xfrm>
            <a:off x="6035040" y="1828800"/>
            <a:ext cx="2651760" cy="2834640"/>
          </a:xfrm>
          <a:prstGeom prst="roundRect">
            <a:avLst>
              <a:gd fmla="val 3448"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55" name="Google Shape;155;p9"/>
          <p:cNvSpPr txBox="1"/>
          <p:nvPr/>
        </p:nvSpPr>
        <p:spPr>
          <a:xfrm>
            <a:off x="6217920" y="1920240"/>
            <a:ext cx="2377440"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5A623"/>
              </a:buClr>
              <a:buSzPts val="1400"/>
              <a:buFont typeface="Calibri"/>
              <a:buNone/>
            </a:pPr>
            <a:r>
              <a:rPr b="1" i="0" lang="en-US" spc="0" sz="1400" u="none" cap="none" strike="noStrike">
                <a:solidFill>
                  <a:srgbClr val="F5A623"/>
                </a:solidFill>
                <a:latin typeface="Calibri"/>
                <a:ea typeface="Calibri"/>
                <a:cs typeface="Calibri"/>
                <a:sym typeface="Calibri"/>
              </a:rPr>
              <a:t>Stay on afpacket when</a:t>
            </a:r>
            <a:endParaRPr b="0" i="0" spc="0" sz="1400" u="none" cap="none" strike="noStrike">
              <a:solidFill>
                <a:schemeClr val="dk1"/>
              </a:solidFill>
              <a:latin typeface="Calibri"/>
              <a:ea typeface="Calibri"/>
              <a:cs typeface="Calibri"/>
              <a:sym typeface="Calibri"/>
            </a:endParaRPr>
          </a:p>
        </p:txBody>
      </p:sp>
      <p:sp>
        <p:nvSpPr>
          <p:cNvPr id="156" name="Google Shape;156;p9"/>
          <p:cNvSpPr txBox="1"/>
          <p:nvPr/>
        </p:nvSpPr>
        <p:spPr>
          <a:xfrm>
            <a:off x="6217920" y="2286000"/>
            <a:ext cx="2331720" cy="228600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Virtual NICs or drivers without XDP</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Jumbo frames: anything larger than the 4 KB frame is dropped by some kernels</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You drop privileges: the XDP program stays attached on exit</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It works today and the link is not the bottleneck</a:t>
            </a:r>
            <a:endParaRPr b="0" i="0" spc="0" sz="115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1" name="Shape 161"/>
        <p:cNvGrpSpPr/>
        <p:nvPr/>
      </p:nvGrpSpPr>
      <p:grpSpPr>
        <a:xfrm>
          <a:off x="0" y="0"/>
          <a:ext cx="0" cy="0"/>
          <a:chOff x="0" y="0"/>
          <a:chExt cx="0" cy="0"/>
        </a:xfrm>
      </p:grpSpPr>
      <p:sp>
        <p:nvSpPr>
          <p:cNvPr id="162" name="Google Shape;162;p10"/>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ClickHouse, experimental</a:t>
            </a:r>
            <a:endParaRPr b="0" i="0" spc="0" sz="3400" u="none" cap="none" strike="noStrike">
              <a:solidFill>
                <a:schemeClr val="dk1"/>
              </a:solidFill>
              <a:latin typeface="Calibri"/>
              <a:ea typeface="Calibri"/>
              <a:cs typeface="Calibri"/>
              <a:sym typeface="Calibri"/>
            </a:endParaRPr>
          </a:p>
        </p:txBody>
      </p:sp>
      <p:sp>
        <p:nvSpPr>
          <p:cNvPr id="163" name="Google Shape;163;p10"/>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164" name="Google Shape;164;p10"/>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165" name="Google Shape;165;p10"/>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An experimental sessions store; everything else stays in ES</a:t>
            </a:r>
            <a:endParaRPr b="0" i="0" spc="0" sz="1700" u="none" cap="none" strike="noStrike">
              <a:solidFill>
                <a:schemeClr val="dk1"/>
              </a:solidFill>
              <a:latin typeface="Calibri"/>
              <a:ea typeface="Calibri"/>
              <a:cs typeface="Calibri"/>
              <a:sym typeface="Calibri"/>
            </a:endParaRPr>
          </a:p>
        </p:txBody>
      </p:sp>
      <p:sp>
        <p:nvSpPr>
          <p:cNvPr id="166" name="Google Shape;166;p10"/>
          <p:cNvSpPr txBox="1"/>
          <p:nvPr/>
        </p:nvSpPr>
        <p:spPr>
          <a:xfrm>
            <a:off x="457200" y="1874520"/>
            <a:ext cx="3931920" cy="274320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Set sessionsDbUrl and both capture and viewer route session SPI through ClickHouse</a:t>
            </a:r>
            <a:endParaRPr b="0" i="0" spc="0" sz="12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Users, files, fields, stats, hunts, history, views, crons stay in ES, so db.pl init and elasticsearch= are still required</a:t>
            </a:r>
            <a:endParaRPr b="0" i="0" spc="0" sz="12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Viewer translates the ES query DSL to SQL over a JSON column: expressions, CIDRs, wildcards, aggregations, date histograms, nested cert and dns</a:t>
            </a:r>
            <a:endParaRPr b="0" i="0" spc="0" sz="12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Capture bulk-inserts over HTTP and emits the *Tok fields itself, only when ClickHouse is on</a:t>
            </a:r>
            <a:endParaRPr b="0" i="0" spc="0" sz="12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db/ch.pl: init, upgrade, wipe, expire, info, disk-usage, monthly or daily partitions</a:t>
            </a:r>
            <a:endParaRPr b="0" i="0" spc="0" sz="12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Experimental: passes the test suite, no production miles yet, multiES support is partial</a:t>
            </a:r>
            <a:endParaRPr b="0" i="0" spc="0" sz="1200" u="none" cap="none" strike="noStrike">
              <a:solidFill>
                <a:schemeClr val="dk1"/>
              </a:solidFill>
              <a:latin typeface="Calibri"/>
              <a:ea typeface="Calibri"/>
              <a:cs typeface="Calibri"/>
              <a:sym typeface="Calibri"/>
            </a:endParaRPr>
          </a:p>
        </p:txBody>
      </p:sp>
      <p:sp>
        <p:nvSpPr>
          <p:cNvPr id="167" name="Google Shape;167;p10"/>
          <p:cNvSpPr/>
          <p:nvPr/>
        </p:nvSpPr>
        <p:spPr>
          <a:xfrm>
            <a:off x="4572000" y="1783080"/>
            <a:ext cx="4114800" cy="2834640"/>
          </a:xfrm>
          <a:prstGeom prst="roundRect">
            <a:avLst>
              <a:gd fmla="val 2581"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68" name="Google Shape;168;p10"/>
          <p:cNvSpPr txBox="1"/>
          <p:nvPr/>
        </p:nvSpPr>
        <p:spPr>
          <a:xfrm>
            <a:off x="4754880" y="1920240"/>
            <a:ext cx="3749040" cy="2560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config.ini  [default]</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sessionsDbUrl=clickhouse://ch.example.com:8123</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clickhouseUser=arkime</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clickhousePassword=...</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clickhouseDatabase=arkime</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clickhouseSessionsTable=sessions3</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experimental: expect schema changes</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db/ch.pl clickhouse://ch:8123 init</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clickhouses:// or chttps:// for TLS</a:t>
            </a:r>
            <a:endParaRPr b="0" i="0" spc="0" sz="10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3" name="Shape 173"/>
        <p:cNvGrpSpPr/>
        <p:nvPr/>
      </p:nvGrpSpPr>
      <p:grpSpPr>
        <a:xfrm>
          <a:off x="0" y="0"/>
          <a:ext cx="0" cy="0"/>
          <a:chOff x="0" y="0"/>
          <a:chExt cx="0" cy="0"/>
        </a:xfrm>
      </p:grpSpPr>
      <p:sp>
        <p:nvSpPr>
          <p:cNvPr id="174" name="Google Shape;174;p11"/>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Featherprint, under the covers</a:t>
            </a:r>
            <a:endParaRPr b="0" i="0" spc="0" sz="3400" u="none" cap="none" strike="noStrike">
              <a:solidFill>
                <a:schemeClr val="dk1"/>
              </a:solidFill>
              <a:latin typeface="Calibri"/>
              <a:ea typeface="Calibri"/>
              <a:cs typeface="Calibri"/>
              <a:sym typeface="Calibri"/>
            </a:endParaRPr>
          </a:p>
        </p:txBody>
      </p:sp>
      <p:sp>
        <p:nvSpPr>
          <p:cNvPr id="175" name="Google Shape;175;p11"/>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176" name="Google Shape;176;p11"/>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177" name="Google Shape;177;p11"/>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Passive device fingerprinting built from session metadata, nothing new in capture</a:t>
            </a:r>
            <a:endParaRPr b="0" i="0" spc="0" sz="1700" u="none" cap="none" strike="noStrike">
              <a:solidFill>
                <a:schemeClr val="dk1"/>
              </a:solidFill>
              <a:latin typeface="Calibri"/>
              <a:ea typeface="Calibri"/>
              <a:cs typeface="Calibri"/>
              <a:sym typeface="Calibri"/>
            </a:endParaRPr>
          </a:p>
        </p:txBody>
      </p:sp>
      <p:sp>
        <p:nvSpPr>
          <p:cNvPr id="178" name="Google Shape;178;p11"/>
          <p:cNvSpPr txBox="1"/>
          <p:nvPr/>
        </p:nvSpPr>
        <p:spPr>
          <a:xfrm>
            <a:off x="457200" y="1874520"/>
            <a:ext cx="4937760" cy="292608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Lives in viewer. No capture push, no WISE dependency. It polls sessions for ARP, DHCP, DNS/mDNS, NBNS, and SSDP signals</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Per-subnet monitor with chunked backfill and a persisted cursor, so restarts pick up where they left off</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Longest-prefix subnet policy tree decides what to watch and how</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MAC source ranking: arp beats dhcp beats srcMac, and a weaker source never overwrites a stronger one</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Rule-based classifier in featherprint.rules.yaml: iphone, printer, chromecast, raspberry_pi, nas, and more. Override the file with featherprintRulesFile</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Three indices: featherprint, featherprint_history, featherprint_alerts (db.pl v89). Alerts on new or changed devices; ack state is shared and reversible, gated by featherprintAckRoles</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Lookups honor the caller's forced expression and time limit</a:t>
            </a:r>
            <a:endParaRPr b="0" i="0" spc="0" sz="1150" u="none" cap="none" strike="noStrike">
              <a:solidFill>
                <a:schemeClr val="dk1"/>
              </a:solidFill>
              <a:latin typeface="Calibri"/>
              <a:ea typeface="Calibri"/>
              <a:cs typeface="Calibri"/>
              <a:sym typeface="Calibri"/>
            </a:endParaRPr>
          </a:p>
        </p:txBody>
      </p:sp>
      <p:sp>
        <p:nvSpPr>
          <p:cNvPr id="179" name="Google Shape;179;p11"/>
          <p:cNvSpPr/>
          <p:nvPr/>
        </p:nvSpPr>
        <p:spPr>
          <a:xfrm>
            <a:off x="5577840" y="1874520"/>
            <a:ext cx="3108960" cy="2834640"/>
          </a:xfrm>
          <a:prstGeom prst="roundRect">
            <a:avLst>
              <a:gd fmla="val 2581"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80" name="Google Shape;180;p11"/>
          <p:cNvSpPr txBox="1"/>
          <p:nvPr/>
        </p:nvSpPr>
        <p:spPr>
          <a:xfrm>
            <a:off x="5760720" y="2011680"/>
            <a:ext cx="2743200" cy="2560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[featherprint-subnet]</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10.1.0.0/16=alerts:true</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10.1.50.0/24=alerts:false</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[featherprint-defaults]</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applied to every subnet first</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featherprintInterval=300</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featherprintNotifier=slack-secops</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featherprintAckRoles=arkimeAdmin</a:t>
            </a:r>
            <a:endParaRPr b="0" i="0" spc="0" sz="10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5" name="Shape 185"/>
        <p:cNvGrpSpPr/>
        <p:nvPr/>
      </p:nvGrpSpPr>
      <p:grpSpPr>
        <a:xfrm>
          <a:off x="0" y="0"/>
          <a:ext cx="0" cy="0"/>
          <a:chOff x="0" y="0"/>
          <a:chExt cx="0" cy="0"/>
        </a:xfrm>
      </p:grpSpPr>
      <p:sp>
        <p:nvSpPr>
          <p:cNvPr id="186" name="Google Shape;186;p12"/>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The Shark tab runs tshark on the viewer</a:t>
            </a:r>
            <a:endParaRPr b="0" i="0" spc="0" sz="3400" u="none" cap="none" strike="noStrike">
              <a:solidFill>
                <a:schemeClr val="dk1"/>
              </a:solidFill>
              <a:latin typeface="Calibri"/>
              <a:ea typeface="Calibri"/>
              <a:cs typeface="Calibri"/>
              <a:sym typeface="Calibri"/>
            </a:endParaRPr>
          </a:p>
        </p:txBody>
      </p:sp>
      <p:sp>
        <p:nvSpPr>
          <p:cNvPr id="187" name="Google Shape;187;p12"/>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188" name="Google Shape;188;p12"/>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189" name="Google Shape;189;p12"/>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Dissectors are a big attack surface, so tshark is boxed in</a:t>
            </a:r>
            <a:endParaRPr b="0" i="0" spc="0" sz="1700" u="none" cap="none" strike="noStrike">
              <a:solidFill>
                <a:schemeClr val="dk1"/>
              </a:solidFill>
              <a:latin typeface="Calibri"/>
              <a:ea typeface="Calibri"/>
              <a:cs typeface="Calibri"/>
              <a:sym typeface="Calibri"/>
            </a:endParaRPr>
          </a:p>
        </p:txBody>
      </p:sp>
      <p:sp>
        <p:nvSpPr>
          <p:cNvPr id="190" name="Google Shape;190;p12"/>
          <p:cNvSpPr txBox="1"/>
          <p:nvPr/>
        </p:nvSpPr>
        <p:spPr>
          <a:xfrm>
            <a:off x="457200" y="1874520"/>
            <a:ext cx="3931920" cy="274320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Session detail gets a tshark dissection panel; needs tshark 4.6.4 or newer, found via tsharkPath</a:t>
            </a:r>
            <a:endParaRPr b="0" i="0" spc="0" sz="12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Always started with a scrubbed environment and an empty Wireshark profile dir</a:t>
            </a:r>
            <a:endParaRPr b="0" i="0" spc="0" sz="12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Reads the session pcap over a fifo in a private directory, never a shared path</a:t>
            </a:r>
            <a:endParaRPr b="0" i="0" spc="0" sz="12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Limits: tsharkMaxPackets, tsharkTimeoutMs, tsharkMaxConcurrent, tsharkMemoryLimitMB, all range-checked</a:t>
            </a:r>
            <a:endParaRPr b="0" i="0" spc="0" sz="12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Optional tsharkWrapper runs it inside bubblewrap or any sandbox you like</a:t>
            </a:r>
            <a:endParaRPr b="0" i="0" spc="0" sz="1200" u="none" cap="none" strike="noStrike">
              <a:solidFill>
                <a:schemeClr val="dk1"/>
              </a:solidFill>
              <a:latin typeface="Calibri"/>
              <a:ea typeface="Calibri"/>
              <a:cs typeface="Calibri"/>
              <a:sym typeface="Calibri"/>
            </a:endParaRPr>
          </a:p>
          <a:p>
            <a:pPr indent="-177800" lvl="0" marL="177800" marR="0" rtl="0" algn="l">
              <a:lnSpc>
                <a:spcPct val="100000"/>
              </a:lnSpc>
              <a:spcBef>
                <a:spcPts val="800"/>
              </a:spcBef>
              <a:spcAft>
                <a:spcPts val="0"/>
              </a:spcAft>
              <a:buClr>
                <a:srgbClr val="14213D"/>
              </a:buClr>
              <a:buSzPts val="1200"/>
              <a:buFont typeface="Calibri"/>
              <a:buChar char="•"/>
            </a:pPr>
            <a:r>
              <a:rPr b="0" i="0" lang="en-US" spc="0" sz="1200" u="none" cap="none" strike="noStrike">
                <a:solidFill>
                  <a:srgbClr val="14213D"/>
                </a:solidFill>
                <a:latin typeface="Calibri"/>
                <a:ea typeface="Calibri"/>
                <a:cs typeface="Calibri"/>
                <a:sym typeface="Calibri"/>
              </a:rPr>
              <a:t>EL9 and EL10 do not ship a new enough tshark, so there is a build workflow for one</a:t>
            </a:r>
            <a:endParaRPr b="0" i="0" spc="0" sz="1200" u="none" cap="none" strike="noStrike">
              <a:solidFill>
                <a:schemeClr val="dk1"/>
              </a:solidFill>
              <a:latin typeface="Calibri"/>
              <a:ea typeface="Calibri"/>
              <a:cs typeface="Calibri"/>
              <a:sym typeface="Calibri"/>
            </a:endParaRPr>
          </a:p>
        </p:txBody>
      </p:sp>
      <p:sp>
        <p:nvSpPr>
          <p:cNvPr id="191" name="Google Shape;191;p12"/>
          <p:cNvSpPr/>
          <p:nvPr/>
        </p:nvSpPr>
        <p:spPr>
          <a:xfrm>
            <a:off x="4572000" y="1783080"/>
            <a:ext cx="4114800" cy="2834640"/>
          </a:xfrm>
          <a:prstGeom prst="roundRect">
            <a:avLst>
              <a:gd fmla="val 2581"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192" name="Google Shape;192;p12"/>
          <p:cNvSpPr txBox="1"/>
          <p:nvPr/>
        </p:nvSpPr>
        <p:spPr>
          <a:xfrm>
            <a:off x="4754880" y="1920240"/>
            <a:ext cx="3749040" cy="2560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tsharkPath=/opt/arkime/bin/tshark;/usr/bin/tshark</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tsharkMaxPackets=10000</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tsharkTimeoutMs=30000</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tsharkMaxConcurrent=3</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wrap it in bubblewrap</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tsharkWrapper=bwrap;--unshare-all;</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--die-with-parent;--new-session;</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--cap-drop;ALL;--ro-bind;/usr;/usr;</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--proc;/proc;--dev;/dev;</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--bind;{tsharkDir};{tsharkDir};--</a:t>
            </a:r>
            <a:endParaRPr b="0" i="0" spc="0" sz="10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7" name="Shape 197"/>
        <p:cNvGrpSpPr/>
        <p:nvPr/>
      </p:nvGrpSpPr>
      <p:grpSpPr>
        <a:xfrm>
          <a:off x="0" y="0"/>
          <a:ext cx="0" cy="0"/>
          <a:chOff x="0" y="0"/>
          <a:chExt cx="0" cy="0"/>
        </a:xfrm>
      </p:grpSpPr>
      <p:sp>
        <p:nvSpPr>
          <p:cNvPr id="198" name="Google Shape;198;p13"/>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Insecure defaults, removed</a:t>
            </a:r>
            <a:endParaRPr b="0" i="0" spc="0" sz="3400" u="none" cap="none" strike="noStrike">
              <a:solidFill>
                <a:schemeClr val="dk1"/>
              </a:solidFill>
              <a:latin typeface="Calibri"/>
              <a:ea typeface="Calibri"/>
              <a:cs typeface="Calibri"/>
              <a:sym typeface="Calibri"/>
            </a:endParaRPr>
          </a:p>
        </p:txBody>
      </p:sp>
      <p:sp>
        <p:nvSpPr>
          <p:cNvPr id="199" name="Google Shape;199;p13"/>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200" name="Google Shape;200;p13"/>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201" name="Google Shape;201;p13"/>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Things we should have deleted a while ago</a:t>
            </a:r>
            <a:endParaRPr b="0" i="0" spc="0" sz="1700" u="none" cap="none" strike="noStrike">
              <a:solidFill>
                <a:schemeClr val="dk1"/>
              </a:solidFill>
              <a:latin typeface="Calibri"/>
              <a:ea typeface="Calibri"/>
              <a:cs typeface="Calibri"/>
              <a:sym typeface="Calibri"/>
            </a:endParaRPr>
          </a:p>
        </p:txBody>
      </p:sp>
      <p:sp>
        <p:nvSpPr>
          <p:cNvPr id="202" name="Google Shape;202;p13"/>
          <p:cNvSpPr/>
          <p:nvPr/>
        </p:nvSpPr>
        <p:spPr>
          <a:xfrm>
            <a:off x="457200" y="1828800"/>
            <a:ext cx="8229600" cy="512064"/>
          </a:xfrm>
          <a:prstGeom prst="roundRect">
            <a:avLst>
              <a:gd fmla="val 1785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03" name="Google Shape;203;p13"/>
          <p:cNvSpPr txBox="1"/>
          <p:nvPr/>
        </p:nvSpPr>
        <p:spPr>
          <a:xfrm>
            <a:off x="640080" y="1828800"/>
            <a:ext cx="192024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ourier New"/>
              <a:buNone/>
            </a:pPr>
            <a:r>
              <a:rPr b="1" i="0" lang="en-US" spc="0" sz="1150" u="none" cap="none" strike="noStrike">
                <a:solidFill>
                  <a:srgbClr val="14213D"/>
                </a:solidFill>
                <a:latin typeface="Courier New"/>
                <a:ea typeface="Courier New"/>
                <a:cs typeface="Courier New"/>
                <a:sym typeface="Courier New"/>
              </a:rPr>
              <a:t>userAutoCreateTmpl</a:t>
            </a:r>
            <a:endParaRPr b="0" i="0" spc="0" sz="1150" u="none" cap="none" strike="noStrike">
              <a:solidFill>
                <a:schemeClr val="dk1"/>
              </a:solidFill>
              <a:latin typeface="Calibri"/>
              <a:ea typeface="Calibri"/>
              <a:cs typeface="Calibri"/>
              <a:sym typeface="Calibri"/>
            </a:endParaRPr>
          </a:p>
        </p:txBody>
      </p:sp>
      <p:sp>
        <p:nvSpPr>
          <p:cNvPr id="204" name="Google Shape;204;p13"/>
          <p:cNvSpPr txBox="1"/>
          <p:nvPr/>
        </p:nvSpPr>
        <p:spPr>
          <a:xfrm>
            <a:off x="2606040" y="1828800"/>
            <a:ext cx="594360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alibri"/>
              <a:buNone/>
            </a:pPr>
            <a:r>
              <a:rPr b="0" i="0" lang="en-US" spc="0" sz="1150" u="none" cap="none" strike="noStrike">
                <a:solidFill>
                  <a:srgbClr val="14213D"/>
                </a:solidFill>
                <a:latin typeface="Calibri"/>
                <a:ea typeface="Calibri"/>
                <a:cs typeface="Calibri"/>
                <a:sym typeface="Calibri"/>
              </a:rPr>
              <a:t>Removed. Use the [user-auto-create] section: one JavaScript expression per user field, run in strict mode, with an allow-list of fields.</a:t>
            </a:r>
            <a:endParaRPr b="0" i="0" spc="0" sz="1150" u="none" cap="none" strike="noStrike">
              <a:solidFill>
                <a:schemeClr val="dk1"/>
              </a:solidFill>
              <a:latin typeface="Calibri"/>
              <a:ea typeface="Calibri"/>
              <a:cs typeface="Calibri"/>
              <a:sym typeface="Calibri"/>
            </a:endParaRPr>
          </a:p>
        </p:txBody>
      </p:sp>
      <p:sp>
        <p:nvSpPr>
          <p:cNvPr id="205" name="Google Shape;205;p13"/>
          <p:cNvSpPr/>
          <p:nvPr/>
        </p:nvSpPr>
        <p:spPr>
          <a:xfrm>
            <a:off x="457200" y="2414016"/>
            <a:ext cx="8229600" cy="512064"/>
          </a:xfrm>
          <a:prstGeom prst="roundRect">
            <a:avLst>
              <a:gd fmla="val 1785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06" name="Google Shape;206;p13"/>
          <p:cNvSpPr txBox="1"/>
          <p:nvPr/>
        </p:nvSpPr>
        <p:spPr>
          <a:xfrm>
            <a:off x="640080" y="2414016"/>
            <a:ext cx="192024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ourier New"/>
              <a:buNone/>
            </a:pPr>
            <a:r>
              <a:rPr b="1" i="0" lang="en-US" spc="0" sz="1150" u="none" cap="none" strike="noStrike">
                <a:solidFill>
                  <a:srgbClr val="14213D"/>
                </a:solidFill>
                <a:latin typeface="Courier New"/>
                <a:ea typeface="Courier New"/>
                <a:cs typeface="Courier New"/>
                <a:sym typeface="Courier New"/>
              </a:rPr>
              <a:t>simpleDEKEncoding</a:t>
            </a:r>
            <a:endParaRPr b="0" i="0" spc="0" sz="1150" u="none" cap="none" strike="noStrike">
              <a:solidFill>
                <a:schemeClr val="dk1"/>
              </a:solidFill>
              <a:latin typeface="Calibri"/>
              <a:ea typeface="Calibri"/>
              <a:cs typeface="Calibri"/>
              <a:sym typeface="Calibri"/>
            </a:endParaRPr>
          </a:p>
        </p:txBody>
      </p:sp>
      <p:sp>
        <p:nvSpPr>
          <p:cNvPr id="207" name="Google Shape;207;p13"/>
          <p:cNvSpPr txBox="1"/>
          <p:nvPr/>
        </p:nvSpPr>
        <p:spPr>
          <a:xfrm>
            <a:off x="2606040" y="2414016"/>
            <a:ext cx="594360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alibri"/>
              <a:buNone/>
            </a:pPr>
            <a:r>
              <a:rPr b="0" i="0" lang="en-US" spc="0" sz="1150" u="none" cap="none" strike="noStrike">
                <a:solidFill>
                  <a:srgbClr val="14213D"/>
                </a:solidFill>
                <a:latin typeface="Calibri"/>
                <a:ea typeface="Calibri"/>
                <a:cs typeface="Calibri"/>
                <a:sym typeface="Calibri"/>
              </a:rPr>
              <a:t>Removed. The data encryption key is always wrapped with aes-256-gcm now.</a:t>
            </a:r>
            <a:endParaRPr b="0" i="0" spc="0" sz="1150" u="none" cap="none" strike="noStrike">
              <a:solidFill>
                <a:schemeClr val="dk1"/>
              </a:solidFill>
              <a:latin typeface="Calibri"/>
              <a:ea typeface="Calibri"/>
              <a:cs typeface="Calibri"/>
              <a:sym typeface="Calibri"/>
            </a:endParaRPr>
          </a:p>
        </p:txBody>
      </p:sp>
      <p:sp>
        <p:nvSpPr>
          <p:cNvPr id="208" name="Google Shape;208;p13"/>
          <p:cNvSpPr/>
          <p:nvPr/>
        </p:nvSpPr>
        <p:spPr>
          <a:xfrm>
            <a:off x="457200" y="2999232"/>
            <a:ext cx="8229600" cy="512064"/>
          </a:xfrm>
          <a:prstGeom prst="roundRect">
            <a:avLst>
              <a:gd fmla="val 1785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09" name="Google Shape;209;p13"/>
          <p:cNvSpPr txBox="1"/>
          <p:nvPr/>
        </p:nvSpPr>
        <p:spPr>
          <a:xfrm>
            <a:off x="640080" y="2999232"/>
            <a:ext cx="192024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ourier New"/>
              <a:buNone/>
            </a:pPr>
            <a:r>
              <a:rPr b="1" i="0" lang="en-US" spc="0" sz="1150" u="none" cap="none" strike="noStrike">
                <a:solidFill>
                  <a:srgbClr val="14213D"/>
                </a:solidFill>
                <a:latin typeface="Courier New"/>
                <a:ea typeface="Courier New"/>
                <a:cs typeface="Courier New"/>
                <a:sym typeface="Courier New"/>
              </a:rPr>
              <a:t>wise pin code</a:t>
            </a:r>
            <a:endParaRPr b="0" i="0" spc="0" sz="1150" u="none" cap="none" strike="noStrike">
              <a:solidFill>
                <a:schemeClr val="dk1"/>
              </a:solidFill>
              <a:latin typeface="Calibri"/>
              <a:ea typeface="Calibri"/>
              <a:cs typeface="Calibri"/>
              <a:sym typeface="Calibri"/>
            </a:endParaRPr>
          </a:p>
        </p:txBody>
      </p:sp>
      <p:sp>
        <p:nvSpPr>
          <p:cNvPr id="210" name="Google Shape;210;p13"/>
          <p:cNvSpPr txBox="1"/>
          <p:nvPr/>
        </p:nvSpPr>
        <p:spPr>
          <a:xfrm>
            <a:off x="2606040" y="2999232"/>
            <a:ext cx="594360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alibri"/>
              <a:buNone/>
            </a:pPr>
            <a:r>
              <a:rPr b="0" i="0" lang="en-US" spc="0" sz="1150" u="none" cap="none" strike="noStrike">
                <a:solidFill>
                  <a:srgbClr val="14213D"/>
                </a:solidFill>
                <a:latin typeface="Calibri"/>
                <a:ea typeface="Calibri"/>
                <a:cs typeface="Calibri"/>
                <a:sym typeface="Calibri"/>
              </a:rPr>
              <a:t>wiseService no longer invents a random config pin. Use --webcode &lt;code&gt; or each user's own TOTP.</a:t>
            </a:r>
            <a:endParaRPr b="0" i="0" spc="0" sz="1150" u="none" cap="none" strike="noStrike">
              <a:solidFill>
                <a:schemeClr val="dk1"/>
              </a:solidFill>
              <a:latin typeface="Calibri"/>
              <a:ea typeface="Calibri"/>
              <a:cs typeface="Calibri"/>
              <a:sym typeface="Calibri"/>
            </a:endParaRPr>
          </a:p>
        </p:txBody>
      </p:sp>
      <p:sp>
        <p:nvSpPr>
          <p:cNvPr id="211" name="Google Shape;211;p13"/>
          <p:cNvSpPr/>
          <p:nvPr/>
        </p:nvSpPr>
        <p:spPr>
          <a:xfrm>
            <a:off x="457200" y="3584448"/>
            <a:ext cx="8229600" cy="512064"/>
          </a:xfrm>
          <a:prstGeom prst="roundRect">
            <a:avLst>
              <a:gd fmla="val 1785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12" name="Google Shape;212;p13"/>
          <p:cNvSpPr txBox="1"/>
          <p:nvPr/>
        </p:nvSpPr>
        <p:spPr>
          <a:xfrm>
            <a:off x="640080" y="3584448"/>
            <a:ext cx="192024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ourier New"/>
              <a:buNone/>
            </a:pPr>
            <a:r>
              <a:rPr b="1" i="0" lang="en-US" spc="0" sz="1150" u="none" cap="none" strike="noStrike">
                <a:solidFill>
                  <a:srgbClr val="14213D"/>
                </a:solidFill>
                <a:latin typeface="Courier New"/>
                <a:ea typeface="Courier New"/>
                <a:cs typeface="Courier New"/>
                <a:sym typeface="Courier New"/>
              </a:rPr>
              <a:t>demoMode</a:t>
            </a:r>
            <a:endParaRPr b="0" i="0" spc="0" sz="1150" u="none" cap="none" strike="noStrike">
              <a:solidFill>
                <a:schemeClr val="dk1"/>
              </a:solidFill>
              <a:latin typeface="Calibri"/>
              <a:ea typeface="Calibri"/>
              <a:cs typeface="Calibri"/>
              <a:sym typeface="Calibri"/>
            </a:endParaRPr>
          </a:p>
        </p:txBody>
      </p:sp>
      <p:sp>
        <p:nvSpPr>
          <p:cNvPr id="213" name="Google Shape;213;p13"/>
          <p:cNvSpPr txBox="1"/>
          <p:nvPr/>
        </p:nvSpPr>
        <p:spPr>
          <a:xfrm>
            <a:off x="2606040" y="3584448"/>
            <a:ext cx="594360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alibri"/>
              <a:buNone/>
            </a:pPr>
            <a:r>
              <a:rPr b="0" i="0" lang="en-US" spc="0" sz="1150" u="none" cap="none" strike="noStrike">
                <a:solidFill>
                  <a:srgbClr val="14213D"/>
                </a:solidFill>
                <a:latin typeface="Calibri"/>
                <a:ea typeface="Calibri"/>
                <a:cs typeface="Calibri"/>
                <a:sym typeface="Calibri"/>
              </a:rPr>
              <a:t>Removed along with User.isDemoMode(). Put a shared instance behind an external identity provider instead.</a:t>
            </a:r>
            <a:endParaRPr b="0" i="0" spc="0" sz="1150" u="none" cap="none" strike="noStrike">
              <a:solidFill>
                <a:schemeClr val="dk1"/>
              </a:solidFill>
              <a:latin typeface="Calibri"/>
              <a:ea typeface="Calibri"/>
              <a:cs typeface="Calibri"/>
              <a:sym typeface="Calibri"/>
            </a:endParaRPr>
          </a:p>
        </p:txBody>
      </p:sp>
      <p:sp>
        <p:nvSpPr>
          <p:cNvPr id="214" name="Google Shape;214;p13"/>
          <p:cNvSpPr/>
          <p:nvPr/>
        </p:nvSpPr>
        <p:spPr>
          <a:xfrm>
            <a:off x="457200" y="4169664"/>
            <a:ext cx="8229600" cy="512064"/>
          </a:xfrm>
          <a:prstGeom prst="roundRect">
            <a:avLst>
              <a:gd fmla="val 1785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15" name="Google Shape;215;p13"/>
          <p:cNvSpPr txBox="1"/>
          <p:nvPr/>
        </p:nvSpPr>
        <p:spPr>
          <a:xfrm>
            <a:off x="640080" y="4169664"/>
            <a:ext cx="192024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ourier New"/>
              <a:buNone/>
            </a:pPr>
            <a:r>
              <a:rPr b="1" i="0" lang="en-US" spc="0" sz="1150" u="none" cap="none" strike="noStrike">
                <a:solidFill>
                  <a:srgbClr val="14213D"/>
                </a:solidFill>
                <a:latin typeface="Courier New"/>
                <a:ea typeface="Courier New"/>
                <a:cs typeface="Courier New"/>
                <a:sym typeface="Courier New"/>
              </a:rPr>
              <a:t>esAdminUsers</a:t>
            </a:r>
            <a:endParaRPr b="0" i="0" spc="0" sz="1150" u="none" cap="none" strike="noStrike">
              <a:solidFill>
                <a:schemeClr val="dk1"/>
              </a:solidFill>
              <a:latin typeface="Calibri"/>
              <a:ea typeface="Calibri"/>
              <a:cs typeface="Calibri"/>
              <a:sym typeface="Calibri"/>
            </a:endParaRPr>
          </a:p>
        </p:txBody>
      </p:sp>
      <p:sp>
        <p:nvSpPr>
          <p:cNvPr id="216" name="Google Shape;216;p13"/>
          <p:cNvSpPr txBox="1"/>
          <p:nvPr/>
        </p:nvSpPr>
        <p:spPr>
          <a:xfrm>
            <a:off x="2606040" y="4169664"/>
            <a:ext cx="5943600" cy="512064"/>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150"/>
              <a:buFont typeface="Calibri"/>
              <a:buNone/>
            </a:pPr>
            <a:r>
              <a:rPr b="0" i="0" lang="en-US" spc="0" sz="1150" u="none" cap="none" strike="noStrike">
                <a:solidFill>
                  <a:srgbClr val="14213D"/>
                </a:solidFill>
                <a:latin typeface="Calibri"/>
                <a:ea typeface="Calibri"/>
                <a:cs typeface="Calibri"/>
                <a:sym typeface="Calibri"/>
              </a:rPr>
              <a:t>Removed. ES admin pages and index/shard/task actions need the dbAdmin role; superAdmin has it, arkimeAdmin does not.</a:t>
            </a:r>
            <a:endParaRPr b="0" i="0" spc="0" sz="115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1" name="Shape 221"/>
        <p:cNvGrpSpPr/>
        <p:nvPr/>
      </p:nvGrpSpPr>
      <p:grpSpPr>
        <a:xfrm>
          <a:off x="0" y="0"/>
          <a:ext cx="0" cy="0"/>
          <a:chOff x="0" y="0"/>
          <a:chExt cx="0" cy="0"/>
        </a:xfrm>
      </p:grpSpPr>
      <p:sp>
        <p:nvSpPr>
          <p:cNvPr id="222" name="Google Shape;222;p14"/>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Config is checked more</a:t>
            </a:r>
            <a:endParaRPr b="0" i="0" spc="0" sz="3400" u="none" cap="none" strike="noStrike">
              <a:solidFill>
                <a:schemeClr val="dk1"/>
              </a:solidFill>
              <a:latin typeface="Calibri"/>
              <a:ea typeface="Calibri"/>
              <a:cs typeface="Calibri"/>
              <a:sym typeface="Calibri"/>
            </a:endParaRPr>
          </a:p>
        </p:txBody>
      </p:sp>
      <p:sp>
        <p:nvSpPr>
          <p:cNvPr id="223" name="Google Shape;223;p14"/>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224" name="Google Shape;224;p14"/>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225" name="Google Shape;225;p14"/>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A setting that is silently ignored is worse than no setting</a:t>
            </a:r>
            <a:endParaRPr b="0" i="0" spc="0" sz="1700" u="none" cap="none" strike="noStrike">
              <a:solidFill>
                <a:schemeClr val="dk1"/>
              </a:solidFill>
              <a:latin typeface="Calibri"/>
              <a:ea typeface="Calibri"/>
              <a:cs typeface="Calibri"/>
              <a:sym typeface="Calibri"/>
            </a:endParaRPr>
          </a:p>
        </p:txBody>
      </p:sp>
      <p:sp>
        <p:nvSpPr>
          <p:cNvPr id="226" name="Google Shape;226;p14"/>
          <p:cNvSpPr txBox="1"/>
          <p:nvPr/>
        </p:nvSpPr>
        <p:spPr>
          <a:xfrm>
            <a:off x="457200" y="1874520"/>
            <a:ext cx="4937760" cy="292608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All four apps register settings with a type: int and float with min/max, bool, enum, regex, secret. Bad values are reported together at startup, then the app exits</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Booleans must be true or false. Not 0, 1, or False</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rotateIndex must be a value capture accepts; freeSpaceG must be a number or a percentage. '5G' used to mean 5 and 'five' became NaN, which stopped expiry</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Hunt, tshark, and aggregation limits, timeouts, and ports must be numbers in range</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Capture rejects unknown keys per reader or feature prefix, and [protocol-settings] values are range-checked</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New View Config page shows the effective config, the -o overrides, and which settings came from the environment</a:t>
            </a:r>
            <a:endParaRPr b="0" i="0" spc="0" sz="1150" u="none" cap="none" strike="noStrike">
              <a:solidFill>
                <a:schemeClr val="dk1"/>
              </a:solidFill>
              <a:latin typeface="Calibri"/>
              <a:ea typeface="Calibri"/>
              <a:cs typeface="Calibri"/>
              <a:sym typeface="Calibri"/>
            </a:endParaRPr>
          </a:p>
        </p:txBody>
      </p:sp>
      <p:sp>
        <p:nvSpPr>
          <p:cNvPr id="227" name="Google Shape;227;p14"/>
          <p:cNvSpPr/>
          <p:nvPr/>
        </p:nvSpPr>
        <p:spPr>
          <a:xfrm>
            <a:off x="5577840" y="1874520"/>
            <a:ext cx="3108960" cy="2834640"/>
          </a:xfrm>
          <a:prstGeom prst="roundRect">
            <a:avLst>
              <a:gd fmla="val 2581" name="adj"/>
            </a:avLst>
          </a:prstGeom>
          <a:solidFill>
            <a:srgbClr val="0F1A2E"/>
          </a:solidFill>
          <a:ln cap="flat" cmpd="sng" w="12700">
            <a:solidFill>
              <a:srgbClr val="0F1A2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28" name="Google Shape;228;p14"/>
          <p:cNvSpPr txBox="1"/>
          <p:nvPr/>
        </p:nvSpPr>
        <p:spPr>
          <a:xfrm>
            <a:off x="5760720" y="2011680"/>
            <a:ext cx="2743200" cy="2560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viewer</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ERROR - freeSpaceG is '5G', not a</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number or percentage</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ERROR - rotateIndex is 'hourly3',</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must be one of hourly ... daily</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ERROR - huntWarn is 'yes', not a</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boolean. Use true or false.</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000"/>
              <a:buFont typeface="Calibri"/>
              <a:buNone/>
            </a:pPr>
            <a:r>
              <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capture</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In section 'default' unknown key</a:t>
            </a:r>
            <a:endParaRPr b="0" i="0" spc="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E6EDF3"/>
              </a:buClr>
              <a:buSzPts val="1000"/>
              <a:buFont typeface="Courier New"/>
              <a:buNone/>
            </a:pPr>
            <a:r>
              <a:rPr b="0" i="0" lang="en-US" spc="0" sz="1000" u="none" cap="none" strike="noStrike">
                <a:solidFill>
                  <a:srgbClr val="E6EDF3"/>
                </a:solidFill>
                <a:latin typeface="Courier New"/>
                <a:ea typeface="Courier New"/>
                <a:cs typeface="Courier New"/>
                <a:sym typeface="Courier New"/>
              </a:rPr>
              <a:t>  'xdpThreads' in config file</a:t>
            </a:r>
            <a:endParaRPr b="0" i="0" spc="0" sz="1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3" name="Shape 233"/>
        <p:cNvGrpSpPr/>
        <p:nvPr/>
      </p:nvGrpSpPr>
      <p:grpSpPr>
        <a:xfrm>
          <a:off x="0" y="0"/>
          <a:ext cx="0" cy="0"/>
          <a:chOff x="0" y="0"/>
          <a:chExt cx="0" cy="0"/>
        </a:xfrm>
      </p:grpSpPr>
      <p:sp>
        <p:nvSpPr>
          <p:cNvPr id="234" name="Google Shape;234;p20"/>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View Config</a:t>
            </a:r>
            <a:endParaRPr b="0" i="0" spc="0" sz="3400" u="none" cap="none" strike="noStrike">
              <a:solidFill>
                <a:schemeClr val="dk1"/>
              </a:solidFill>
              <a:latin typeface="Calibri"/>
              <a:ea typeface="Calibri"/>
              <a:cs typeface="Calibri"/>
              <a:sym typeface="Calibri"/>
            </a:endParaRPr>
          </a:p>
        </p:txBody>
      </p:sp>
      <p:sp>
        <p:nvSpPr>
          <p:cNvPr id="235" name="Google Shape;235;p20"/>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236" name="Google Shape;236;p20"/>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237" name="Google Shape;237;p20"/>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See the config an app is really running with</a:t>
            </a:r>
            <a:endParaRPr b="0" i="0" spc="0" sz="1700" u="none" cap="none" strike="noStrike">
              <a:solidFill>
                <a:schemeClr val="dk1"/>
              </a:solidFill>
              <a:latin typeface="Calibri"/>
              <a:ea typeface="Calibri"/>
              <a:cs typeface="Calibri"/>
              <a:sym typeface="Calibri"/>
            </a:endParaRPr>
          </a:p>
        </p:txBody>
      </p:sp>
      <p:sp>
        <p:nvSpPr>
          <p:cNvPr id="238" name="Google Shape;238;p20"/>
          <p:cNvSpPr txBox="1"/>
          <p:nvPr/>
        </p:nvSpPr>
        <p:spPr>
          <a:xfrm>
            <a:off x="457200" y="1874520"/>
            <a:ext cx="3840480" cy="292608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New admin page in viewer, cont3xt, parliament, and wise</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Every effective setting, the -o command line overrides, and which values came from the environment</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Secrets are redacted on the server: passwords, tokens, API keys, url credentials, and [keks] never reach the browser</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Viewer can compare against another node and show only the differences</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With two-factor set up you enter a TOTP code to unlock it, good for 10 minutes in that browser only</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viewConfigMode decides who sees it: off, superAdmin (the default), or appAdmin</a:t>
            </a:r>
            <a:endParaRPr b="0" i="0" spc="0" sz="1150" u="none" cap="none" strike="noStrike">
              <a:solidFill>
                <a:schemeClr val="dk1"/>
              </a:solidFill>
              <a:latin typeface="Calibri"/>
              <a:ea typeface="Calibri"/>
              <a:cs typeface="Calibri"/>
              <a:sym typeface="Calibri"/>
            </a:endParaRPr>
          </a:p>
        </p:txBody>
      </p:sp>
      <p:pic>
        <p:nvPicPr>
          <p:cNvPr descr="Arkime View Config page showing -o overrides, a setting from the environment, and redacted secrets" id="239" name="Google Shape;239;p20"/>
          <p:cNvPicPr preferRelativeResize="0"/>
          <p:nvPr/>
        </p:nvPicPr>
        <p:blipFill rotWithShape="1">
          <a:blip r:embed="rId4">
            <a:alphaModFix/>
          </a:blip>
          <a:srcRect b="0" l="0" r="0" t="0"/>
          <a:stretch/>
        </p:blipFill>
        <p:spPr>
          <a:xfrm>
            <a:off x="4480560" y="1874520"/>
            <a:ext cx="4206240" cy="2283084"/>
          </a:xfrm>
          <a:prstGeom prst="rect">
            <a:avLst/>
          </a:prstGeom>
          <a:noFill/>
          <a:ln cap="flat" cmpd="sng" w="9525">
            <a:solidFill>
              <a:srgbClr val="C8D1DC"/>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44" name="Shape 244"/>
        <p:cNvGrpSpPr/>
        <p:nvPr/>
      </p:nvGrpSpPr>
      <p:grpSpPr>
        <a:xfrm>
          <a:off x="0" y="0"/>
          <a:ext cx="0" cy="0"/>
          <a:chOff x="0" y="0"/>
          <a:chExt cx="0" cy="0"/>
        </a:xfrm>
      </p:grpSpPr>
      <p:sp>
        <p:nvSpPr>
          <p:cNvPr id="245" name="Google Shape;245;p21"/>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Update check</a:t>
            </a:r>
            <a:endParaRPr b="0" i="0" spc="0" sz="3400" u="none" cap="none" strike="noStrike">
              <a:solidFill>
                <a:schemeClr val="dk1"/>
              </a:solidFill>
              <a:latin typeface="Calibri"/>
              <a:ea typeface="Calibri"/>
              <a:cs typeface="Calibri"/>
              <a:sym typeface="Calibri"/>
            </a:endParaRPr>
          </a:p>
        </p:txBody>
      </p:sp>
      <p:sp>
        <p:nvSpPr>
          <p:cNvPr id="246" name="Google Shape;246;p21"/>
          <p:cNvSpPr/>
          <p:nvPr/>
        </p:nvSpPr>
        <p:spPr>
          <a:xfrm>
            <a:off x="457200" y="1143000"/>
            <a:ext cx="548640" cy="548640"/>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247" name="Google Shape;247;p21"/>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248" name="Google Shape;248;p21"/>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Know when a newer Arkime is out</a:t>
            </a:r>
            <a:endParaRPr b="0" i="0" spc="0" sz="1700" u="none" cap="none" strike="noStrike">
              <a:solidFill>
                <a:schemeClr val="dk1"/>
              </a:solidFill>
              <a:latin typeface="Calibri"/>
              <a:ea typeface="Calibri"/>
              <a:cs typeface="Calibri"/>
              <a:sym typeface="Calibri"/>
            </a:endParaRPr>
          </a:p>
        </p:txBody>
      </p:sp>
      <p:sp>
        <p:nvSpPr>
          <p:cNvPr id="249" name="Google Shape;249;p21"/>
          <p:cNvSpPr txBox="1"/>
          <p:nvPr/>
        </p:nvSpPr>
        <p:spPr>
          <a:xfrm>
            <a:off x="457200" y="1874520"/>
            <a:ext cx="4389120" cy="292608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The version menu in viewer, cont3xt, parliament, and wise shows when a newer release is out</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checkForUpdates: manual (the default) sends nothing until someone clicks, auto checks once a day, off hides it</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The browser fetches a static releases-v7.json: no cookies, no referrer, only the major version is revealed</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A dot on the version flags it until dismissed; security releases and end of life majors are called out</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updateCheckUrl can point at an internal mirror instead of versions.arkime.com</a:t>
            </a:r>
            <a:endParaRPr b="0" i="0" spc="0" sz="1150" u="none" cap="none" strike="noStrike">
              <a:solidFill>
                <a:schemeClr val="dk1"/>
              </a:solidFill>
              <a:latin typeface="Calibri"/>
              <a:ea typeface="Calibri"/>
              <a:cs typeface="Calibri"/>
              <a:sym typeface="Calibri"/>
            </a:endParaRPr>
          </a:p>
          <a:p>
            <a:pPr indent="0" lvl="0" marL="0" marR="0" rtl="0" algn="l">
              <a:lnSpc>
                <a:spcPct val="100000"/>
              </a:lnSpc>
              <a:spcBef>
                <a:spcPts val="500"/>
              </a:spcBef>
              <a:spcAft>
                <a:spcPts val="0"/>
              </a:spcAft>
              <a:buNone/>
            </a:pPr>
            <a:r>
              <a:t/>
            </a:r>
            <a:endParaRPr b="0" i="0" spc="0" sz="1150" u="none" cap="none" strike="noStrike">
              <a:solidFill>
                <a:schemeClr val="dk1"/>
              </a:solidFill>
              <a:latin typeface="Calibri"/>
              <a:ea typeface="Calibri"/>
              <a:cs typeface="Calibri"/>
              <a:sym typeface="Calibri"/>
            </a:endParaRPr>
          </a:p>
        </p:txBody>
      </p:sp>
      <p:pic>
        <p:nvPicPr>
          <p:cNvPr descr="Version menu before opting in: Opt in to check for updates, with the note that it checks versions.arkime.com and sends the major version 7" id="250" name="Google Shape;250;p21"/>
          <p:cNvPicPr preferRelativeResize="0"/>
          <p:nvPr/>
        </p:nvPicPr>
        <p:blipFill rotWithShape="1">
          <a:blip r:embed="rId4">
            <a:alphaModFix/>
          </a:blip>
          <a:srcRect b="0" l="0" r="0" t="0"/>
          <a:stretch/>
        </p:blipFill>
        <p:spPr>
          <a:xfrm>
            <a:off x="5120640" y="1874520"/>
            <a:ext cx="3566160" cy="1397934"/>
          </a:xfrm>
          <a:prstGeom prst="rect">
            <a:avLst/>
          </a:prstGeom>
          <a:noFill/>
          <a:ln cap="flat" cmpd="sng" w="9525">
            <a:solidFill>
              <a:srgbClr val="C8D1DC"/>
            </a:solidFill>
            <a:prstDash val="solid"/>
            <a:round/>
            <a:headEnd len="sm" w="sm" type="none"/>
            <a:tailEnd len="sm" w="sm" type="none"/>
          </a:ln>
        </p:spPr>
      </p:pic>
      <p:pic>
        <p:nvPicPr>
          <p:cNvPr descr="Version menu after a check: Arkime 7.0.1 is available, with Check for updates and Dismiss buttons and a dot on the version" id="251" name="Google Shape;251;p21"/>
          <p:cNvPicPr preferRelativeResize="0"/>
          <p:nvPr/>
        </p:nvPicPr>
        <p:blipFill rotWithShape="1">
          <a:blip r:embed="rId5">
            <a:alphaModFix/>
          </a:blip>
          <a:srcRect b="0" l="0" r="0" t="0"/>
          <a:stretch/>
        </p:blipFill>
        <p:spPr>
          <a:xfrm>
            <a:off x="5120640" y="3409614"/>
            <a:ext cx="3566160" cy="1241023"/>
          </a:xfrm>
          <a:prstGeom prst="rect">
            <a:avLst/>
          </a:prstGeom>
          <a:noFill/>
          <a:ln cap="flat" cmpd="sng" w="9525">
            <a:solidFill>
              <a:srgbClr val="C8D1DC"/>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6" name="Shape 256"/>
        <p:cNvGrpSpPr/>
        <p:nvPr/>
      </p:nvGrpSpPr>
      <p:grpSpPr>
        <a:xfrm>
          <a:off x="0" y="0"/>
          <a:ext cx="0" cy="0"/>
          <a:chOff x="0" y="0"/>
          <a:chExt cx="0" cy="0"/>
        </a:xfrm>
      </p:grpSpPr>
      <p:sp>
        <p:nvSpPr>
          <p:cNvPr id="257" name="Google Shape;257;p15"/>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Probably still coming</a:t>
            </a:r>
            <a:endParaRPr b="0" i="0" spc="0" sz="3400" u="none" cap="none" strike="noStrike">
              <a:solidFill>
                <a:schemeClr val="dk1"/>
              </a:solidFill>
              <a:latin typeface="Calibri"/>
              <a:ea typeface="Calibri"/>
              <a:cs typeface="Calibri"/>
              <a:sym typeface="Calibri"/>
            </a:endParaRPr>
          </a:p>
        </p:txBody>
      </p:sp>
      <p:sp>
        <p:nvSpPr>
          <p:cNvPr id="258" name="Google Shape;258;p15"/>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259" name="Google Shape;259;p15"/>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260" name="Google Shape;260;p15"/>
          <p:cNvSpPr txBox="1"/>
          <p:nvPr/>
        </p:nvSpPr>
        <p:spPr>
          <a:xfrm>
            <a:off x="1143000" y="1143000"/>
            <a:ext cx="73152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Not in the RC yet, but we keep saying we will do them</a:t>
            </a:r>
            <a:endParaRPr b="0" i="0" spc="0" sz="1700" u="none" cap="none" strike="noStrike">
              <a:solidFill>
                <a:schemeClr val="dk1"/>
              </a:solidFill>
              <a:latin typeface="Calibri"/>
              <a:ea typeface="Calibri"/>
              <a:cs typeface="Calibri"/>
              <a:sym typeface="Calibri"/>
            </a:endParaRPr>
          </a:p>
        </p:txBody>
      </p:sp>
      <p:sp>
        <p:nvSpPr>
          <p:cNvPr id="261" name="Google Shape;261;p15"/>
          <p:cNvSpPr/>
          <p:nvPr/>
        </p:nvSpPr>
        <p:spPr>
          <a:xfrm>
            <a:off x="457200" y="1828800"/>
            <a:ext cx="4023360" cy="1371600"/>
          </a:xfrm>
          <a:prstGeom prst="roundRect">
            <a:avLst>
              <a:gd fmla="val 666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62" name="Google Shape;262;p15"/>
          <p:cNvSpPr/>
          <p:nvPr/>
        </p:nvSpPr>
        <p:spPr>
          <a:xfrm>
            <a:off x="594360" y="1965960"/>
            <a:ext cx="384048" cy="384048"/>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263" name="Google Shape;263;p15"/>
          <p:cNvPicPr preferRelativeResize="0"/>
          <p:nvPr/>
        </p:nvPicPr>
        <p:blipFill rotWithShape="1">
          <a:blip r:embed="rId4">
            <a:alphaModFix/>
          </a:blip>
          <a:srcRect b="0" l="0" r="0" t="0"/>
          <a:stretch/>
        </p:blipFill>
        <p:spPr>
          <a:xfrm>
            <a:off x="694212" y="2065812"/>
            <a:ext cx="184343" cy="184343"/>
          </a:xfrm>
          <a:prstGeom prst="rect">
            <a:avLst/>
          </a:prstGeom>
          <a:noFill/>
          <a:ln>
            <a:noFill/>
          </a:ln>
        </p:spPr>
      </p:pic>
      <p:sp>
        <p:nvSpPr>
          <p:cNvPr id="264" name="Google Shape;264;p15"/>
          <p:cNvSpPr txBox="1"/>
          <p:nvPr/>
        </p:nvSpPr>
        <p:spPr>
          <a:xfrm>
            <a:off x="1078992" y="1965960"/>
            <a:ext cx="329184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300"/>
              <a:buFont typeface="Calibri"/>
              <a:buNone/>
            </a:pPr>
            <a:r>
              <a:rPr b="1" i="0" lang="en-US" spc="0" sz="1300" u="none" cap="none" strike="noStrike">
                <a:solidFill>
                  <a:srgbClr val="14213D"/>
                </a:solidFill>
                <a:latin typeface="Calibri"/>
                <a:ea typeface="Calibri"/>
                <a:cs typeface="Calibri"/>
                <a:sym typeface="Calibri"/>
              </a:rPr>
              <a:t>Default rules that drop TLS</a:t>
            </a:r>
            <a:endParaRPr b="0" i="0" spc="0" sz="1300" u="none" cap="none" strike="noStrike">
              <a:solidFill>
                <a:schemeClr val="dk1"/>
              </a:solidFill>
              <a:latin typeface="Calibri"/>
              <a:ea typeface="Calibri"/>
              <a:cs typeface="Calibri"/>
              <a:sym typeface="Calibri"/>
            </a:endParaRPr>
          </a:p>
        </p:txBody>
      </p:sp>
      <p:sp>
        <p:nvSpPr>
          <p:cNvPr id="265" name="Google Shape;265;p15"/>
          <p:cNvSpPr txBox="1"/>
          <p:nvPr/>
        </p:nvSpPr>
        <p:spPr>
          <a:xfrm>
            <a:off x="594360" y="2395728"/>
            <a:ext cx="3749040"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4213D"/>
              </a:buClr>
              <a:buSzPts val="1050"/>
              <a:buFont typeface="Calibri"/>
              <a:buNone/>
            </a:pPr>
            <a:r>
              <a:rPr b="0" i="0" lang="en-US" spc="0" sz="1050" u="none" cap="none" strike="noStrike">
                <a:solidFill>
                  <a:srgbClr val="14213D"/>
                </a:solidFill>
                <a:latin typeface="Calibri"/>
                <a:ea typeface="Calibri"/>
                <a:cs typeface="Calibri"/>
                <a:sym typeface="Calibri"/>
              </a:rPr>
              <a:t>Ship rules that stop saving packets for TLS sessions once the handshake is done. You keep JA4, certificates, SNI, and sizes, and lose the encrypted bytes you could never read anyway.</a:t>
            </a:r>
            <a:endParaRPr b="0" i="0" spc="0" sz="1050" u="none" cap="none" strike="noStrike">
              <a:solidFill>
                <a:schemeClr val="dk1"/>
              </a:solidFill>
              <a:latin typeface="Calibri"/>
              <a:ea typeface="Calibri"/>
              <a:cs typeface="Calibri"/>
              <a:sym typeface="Calibri"/>
            </a:endParaRPr>
          </a:p>
        </p:txBody>
      </p:sp>
      <p:sp>
        <p:nvSpPr>
          <p:cNvPr id="266" name="Google Shape;266;p15"/>
          <p:cNvSpPr/>
          <p:nvPr/>
        </p:nvSpPr>
        <p:spPr>
          <a:xfrm>
            <a:off x="4663440" y="1828800"/>
            <a:ext cx="4023360" cy="1371600"/>
          </a:xfrm>
          <a:prstGeom prst="roundRect">
            <a:avLst>
              <a:gd fmla="val 666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67" name="Google Shape;267;p15"/>
          <p:cNvSpPr/>
          <p:nvPr/>
        </p:nvSpPr>
        <p:spPr>
          <a:xfrm>
            <a:off x="4800600" y="1965960"/>
            <a:ext cx="384048" cy="384048"/>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268" name="Google Shape;268;p15"/>
          <p:cNvPicPr preferRelativeResize="0"/>
          <p:nvPr/>
        </p:nvPicPr>
        <p:blipFill rotWithShape="1">
          <a:blip r:embed="rId5">
            <a:alphaModFix/>
          </a:blip>
          <a:srcRect b="0" l="0" r="0" t="0"/>
          <a:stretch/>
        </p:blipFill>
        <p:spPr>
          <a:xfrm>
            <a:off x="4900452" y="2065812"/>
            <a:ext cx="184343" cy="184343"/>
          </a:xfrm>
          <a:prstGeom prst="rect">
            <a:avLst/>
          </a:prstGeom>
          <a:noFill/>
          <a:ln>
            <a:noFill/>
          </a:ln>
        </p:spPr>
      </p:pic>
      <p:sp>
        <p:nvSpPr>
          <p:cNvPr id="269" name="Google Shape;269;p15"/>
          <p:cNvSpPr txBox="1"/>
          <p:nvPr/>
        </p:nvSpPr>
        <p:spPr>
          <a:xfrm>
            <a:off x="5285232" y="1965960"/>
            <a:ext cx="329184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300"/>
              <a:buFont typeface="Calibri"/>
              <a:buNone/>
            </a:pPr>
            <a:r>
              <a:rPr b="1" i="0" lang="en-US" spc="0" sz="1300" u="none" cap="none" strike="noStrike">
                <a:solidFill>
                  <a:srgbClr val="14213D"/>
                </a:solidFill>
                <a:latin typeface="Calibri"/>
                <a:ea typeface="Calibri"/>
                <a:cs typeface="Calibri"/>
                <a:sym typeface="Calibri"/>
              </a:rPr>
              <a:t>Settings without "es" in the name</a:t>
            </a:r>
            <a:endParaRPr b="0" i="0" spc="0" sz="1300" u="none" cap="none" strike="noStrike">
              <a:solidFill>
                <a:schemeClr val="dk1"/>
              </a:solidFill>
              <a:latin typeface="Calibri"/>
              <a:ea typeface="Calibri"/>
              <a:cs typeface="Calibri"/>
              <a:sym typeface="Calibri"/>
            </a:endParaRPr>
          </a:p>
        </p:txBody>
      </p:sp>
      <p:sp>
        <p:nvSpPr>
          <p:cNvPr id="270" name="Google Shape;270;p15"/>
          <p:cNvSpPr txBox="1"/>
          <p:nvPr/>
        </p:nvSpPr>
        <p:spPr>
          <a:xfrm>
            <a:off x="4800600" y="2395728"/>
            <a:ext cx="3749040"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4213D"/>
              </a:buClr>
              <a:buSzPts val="1050"/>
              <a:buFont typeface="Calibri"/>
              <a:buNone/>
            </a:pPr>
            <a:r>
              <a:rPr b="0" i="0" lang="en-US" spc="0" sz="1050" u="none" cap="none" strike="noStrike">
                <a:solidFill>
                  <a:srgbClr val="14213D"/>
                </a:solidFill>
                <a:latin typeface="Calibri"/>
                <a:ea typeface="Calibri"/>
                <a:cs typeface="Calibri"/>
                <a:sym typeface="Calibri"/>
              </a:rPr>
              <a:t>elasticsearch=, usersElasticsearch=, esAdmin... made sense when there was one backend. With ClickHouse, sqlite, and lmdb in the picture, the names should describe the job, not the product.</a:t>
            </a:r>
            <a:endParaRPr b="0" i="0" spc="0" sz="1050" u="none" cap="none" strike="noStrike">
              <a:solidFill>
                <a:schemeClr val="dk1"/>
              </a:solidFill>
              <a:latin typeface="Calibri"/>
              <a:ea typeface="Calibri"/>
              <a:cs typeface="Calibri"/>
              <a:sym typeface="Calibri"/>
            </a:endParaRPr>
          </a:p>
        </p:txBody>
      </p:sp>
      <p:sp>
        <p:nvSpPr>
          <p:cNvPr id="271" name="Google Shape;271;p15"/>
          <p:cNvSpPr/>
          <p:nvPr/>
        </p:nvSpPr>
        <p:spPr>
          <a:xfrm>
            <a:off x="457200" y="3337560"/>
            <a:ext cx="4023360" cy="1371600"/>
          </a:xfrm>
          <a:prstGeom prst="roundRect">
            <a:avLst>
              <a:gd fmla="val 666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72" name="Google Shape;272;p15"/>
          <p:cNvSpPr/>
          <p:nvPr/>
        </p:nvSpPr>
        <p:spPr>
          <a:xfrm>
            <a:off x="594360" y="3474720"/>
            <a:ext cx="384048" cy="384048"/>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273" name="Google Shape;273;p15"/>
          <p:cNvPicPr preferRelativeResize="0"/>
          <p:nvPr/>
        </p:nvPicPr>
        <p:blipFill rotWithShape="1">
          <a:blip r:embed="rId6">
            <a:alphaModFix/>
          </a:blip>
          <a:srcRect b="0" l="0" r="0" t="0"/>
          <a:stretch/>
        </p:blipFill>
        <p:spPr>
          <a:xfrm>
            <a:off x="694212" y="3574572"/>
            <a:ext cx="184343" cy="184343"/>
          </a:xfrm>
          <a:prstGeom prst="rect">
            <a:avLst/>
          </a:prstGeom>
          <a:noFill/>
          <a:ln>
            <a:noFill/>
          </a:ln>
        </p:spPr>
      </p:pic>
      <p:sp>
        <p:nvSpPr>
          <p:cNvPr id="274" name="Google Shape;274;p15"/>
          <p:cNvSpPr txBox="1"/>
          <p:nvPr/>
        </p:nvSpPr>
        <p:spPr>
          <a:xfrm>
            <a:off x="1078992" y="3474720"/>
            <a:ext cx="329184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300"/>
              <a:buFont typeface="Calibri"/>
              <a:buNone/>
            </a:pPr>
            <a:r>
              <a:rPr b="1" i="0" lang="en-US" spc="0" sz="1300" u="none" cap="none" strike="noStrike">
                <a:solidFill>
                  <a:srgbClr val="14213D"/>
                </a:solidFill>
                <a:latin typeface="Calibri"/>
                <a:ea typeface="Calibri"/>
                <a:cs typeface="Calibri"/>
                <a:sym typeface="Calibri"/>
              </a:rPr>
              <a:t>Other databases for non-session data</a:t>
            </a:r>
            <a:endParaRPr b="0" i="0" spc="0" sz="1300" u="none" cap="none" strike="noStrike">
              <a:solidFill>
                <a:schemeClr val="dk1"/>
              </a:solidFill>
              <a:latin typeface="Calibri"/>
              <a:ea typeface="Calibri"/>
              <a:cs typeface="Calibri"/>
              <a:sym typeface="Calibri"/>
            </a:endParaRPr>
          </a:p>
        </p:txBody>
      </p:sp>
      <p:sp>
        <p:nvSpPr>
          <p:cNvPr id="275" name="Google Shape;275;p15"/>
          <p:cNvSpPr txBox="1"/>
          <p:nvPr/>
        </p:nvSpPr>
        <p:spPr>
          <a:xfrm>
            <a:off x="594360" y="3904488"/>
            <a:ext cx="3749040"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4213D"/>
              </a:buClr>
              <a:buSzPts val="1050"/>
              <a:buFont typeface="Calibri"/>
              <a:buNone/>
            </a:pPr>
            <a:r>
              <a:rPr b="0" i="0" lang="en-US" spc="0" sz="1050" u="none" cap="none" strike="noStrike">
                <a:solidFill>
                  <a:srgbClr val="14213D"/>
                </a:solidFill>
                <a:latin typeface="Calibri"/>
                <a:ea typeface="Calibri"/>
                <a:cs typeface="Calibri"/>
                <a:sym typeface="Calibri"/>
              </a:rPr>
              <a:t>ClickHouse covers sessions today; users, files, hunts, history, and the rest still need OpenSearch. Users, Cont3xt, and Parliament already have sqlite and lmdb, so the pattern exists.</a:t>
            </a:r>
            <a:endParaRPr b="0" i="0" spc="0" sz="1050" u="none" cap="none" strike="noStrike">
              <a:solidFill>
                <a:schemeClr val="dk1"/>
              </a:solidFill>
              <a:latin typeface="Calibri"/>
              <a:ea typeface="Calibri"/>
              <a:cs typeface="Calibri"/>
              <a:sym typeface="Calibri"/>
            </a:endParaRPr>
          </a:p>
        </p:txBody>
      </p:sp>
      <p:sp>
        <p:nvSpPr>
          <p:cNvPr id="276" name="Google Shape;276;p15"/>
          <p:cNvSpPr/>
          <p:nvPr/>
        </p:nvSpPr>
        <p:spPr>
          <a:xfrm>
            <a:off x="4663440" y="3337560"/>
            <a:ext cx="4023360" cy="1371600"/>
          </a:xfrm>
          <a:prstGeom prst="roundRect">
            <a:avLst>
              <a:gd fmla="val 6667" name="adj"/>
            </a:avLst>
          </a:prstGeom>
          <a:solidFill>
            <a:srgbClr val="F1F4F8"/>
          </a:solidFill>
          <a:ln cap="flat" cmpd="sng" w="12700">
            <a:solidFill>
              <a:srgbClr val="F1F4F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sp>
        <p:nvSpPr>
          <p:cNvPr id="277" name="Google Shape;277;p15"/>
          <p:cNvSpPr/>
          <p:nvPr/>
        </p:nvSpPr>
        <p:spPr>
          <a:xfrm>
            <a:off x="4800600" y="3474720"/>
            <a:ext cx="384048" cy="384048"/>
          </a:xfrm>
          <a:prstGeom prst="ellipse">
            <a:avLst/>
          </a:prstGeom>
          <a:solidFill>
            <a:srgbClr val="2A9D8F"/>
          </a:solidFill>
          <a:ln cap="flat" cmpd="sng" w="12700">
            <a:solidFill>
              <a:srgbClr val="2A9D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278" name="Google Shape;278;p15"/>
          <p:cNvPicPr preferRelativeResize="0"/>
          <p:nvPr/>
        </p:nvPicPr>
        <p:blipFill rotWithShape="1">
          <a:blip r:embed="rId7">
            <a:alphaModFix/>
          </a:blip>
          <a:srcRect b="0" l="0" r="0" t="0"/>
          <a:stretch/>
        </p:blipFill>
        <p:spPr>
          <a:xfrm>
            <a:off x="4900452" y="3574572"/>
            <a:ext cx="184343" cy="184343"/>
          </a:xfrm>
          <a:prstGeom prst="rect">
            <a:avLst/>
          </a:prstGeom>
          <a:noFill/>
          <a:ln>
            <a:noFill/>
          </a:ln>
        </p:spPr>
      </p:pic>
      <p:sp>
        <p:nvSpPr>
          <p:cNvPr id="279" name="Google Shape;279;p15"/>
          <p:cNvSpPr txBox="1"/>
          <p:nvPr/>
        </p:nvSpPr>
        <p:spPr>
          <a:xfrm>
            <a:off x="5285232" y="3474720"/>
            <a:ext cx="329184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300"/>
              <a:buFont typeface="Calibri"/>
              <a:buNone/>
            </a:pPr>
            <a:r>
              <a:rPr b="1" i="0" lang="en-US" spc="0" sz="1300" u="none" cap="none" strike="noStrike">
                <a:solidFill>
                  <a:srgbClr val="14213D"/>
                </a:solidFill>
                <a:latin typeface="Calibri"/>
                <a:ea typeface="Calibri"/>
                <a:cs typeface="Calibri"/>
                <a:sym typeface="Calibri"/>
              </a:rPr>
              <a:t>i18n more things</a:t>
            </a:r>
            <a:endParaRPr b="0" i="0" spc="0" sz="1300" u="none" cap="none" strike="noStrike">
              <a:solidFill>
                <a:schemeClr val="dk1"/>
              </a:solidFill>
              <a:latin typeface="Calibri"/>
              <a:ea typeface="Calibri"/>
              <a:cs typeface="Calibri"/>
              <a:sym typeface="Calibri"/>
            </a:endParaRPr>
          </a:p>
        </p:txBody>
      </p:sp>
      <p:sp>
        <p:nvSpPr>
          <p:cNvPr id="280" name="Google Shape;280;p15"/>
          <p:cNvSpPr txBox="1"/>
          <p:nvPr/>
        </p:nvSpPr>
        <p:spPr>
          <a:xfrm>
            <a:off x="4800600" y="3904488"/>
            <a:ext cx="3749040" cy="7315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4213D"/>
              </a:buClr>
              <a:buSzPts val="1050"/>
              <a:buFont typeface="Calibri"/>
              <a:buNone/>
            </a:pPr>
            <a:r>
              <a:rPr b="0" i="0" lang="en-US" spc="0" sz="1050" u="none" cap="none" strike="noStrike">
                <a:solidFill>
                  <a:srgbClr val="14213D"/>
                </a:solidFill>
                <a:latin typeface="Calibri"/>
                <a:ea typeface="Calibri"/>
                <a:cs typeface="Calibri"/>
                <a:sym typeface="Calibri"/>
              </a:rPr>
              <a:t>The browser side is translated. Server messages, error text, and the corners we skipped are not. Cont3xt got its first pass in 7, the rest is still on the list.</a:t>
            </a:r>
            <a:endParaRPr b="0" i="0" spc="0" sz="105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5" name="Shape 285"/>
        <p:cNvGrpSpPr/>
        <p:nvPr/>
      </p:nvGrpSpPr>
      <p:grpSpPr>
        <a:xfrm>
          <a:off x="0" y="0"/>
          <a:ext cx="0" cy="0"/>
          <a:chOff x="0" y="0"/>
          <a:chExt cx="0" cy="0"/>
        </a:xfrm>
      </p:grpSpPr>
      <p:sp>
        <p:nvSpPr>
          <p:cNvPr id="286" name="Google Shape;286;p16"/>
          <p:cNvSpPr txBox="1"/>
          <p:nvPr/>
        </p:nvSpPr>
        <p:spPr>
          <a:xfrm>
            <a:off x="457200" y="274320"/>
            <a:ext cx="7498080" cy="6858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3400"/>
              <a:buFont typeface="Calibri"/>
              <a:buNone/>
            </a:pPr>
            <a:r>
              <a:rPr b="1" i="0" lang="en-US" spc="0" sz="3400" u="none" cap="none" strike="noStrike">
                <a:solidFill>
                  <a:srgbClr val="14213D"/>
                </a:solidFill>
                <a:latin typeface="Calibri"/>
                <a:ea typeface="Calibri"/>
                <a:cs typeface="Calibri"/>
                <a:sym typeface="Calibri"/>
              </a:rPr>
              <a:t>Breaking changes</a:t>
            </a:r>
            <a:endParaRPr b="0" i="0" spc="0" sz="3400" u="none" cap="none" strike="noStrike">
              <a:solidFill>
                <a:schemeClr val="dk1"/>
              </a:solidFill>
              <a:latin typeface="Calibri"/>
              <a:ea typeface="Calibri"/>
              <a:cs typeface="Calibri"/>
              <a:sym typeface="Calibri"/>
            </a:endParaRPr>
          </a:p>
        </p:txBody>
      </p:sp>
      <p:sp>
        <p:nvSpPr>
          <p:cNvPr id="287" name="Google Shape;287;p16"/>
          <p:cNvSpPr/>
          <p:nvPr/>
        </p:nvSpPr>
        <p:spPr>
          <a:xfrm>
            <a:off x="457200" y="1143000"/>
            <a:ext cx="548640" cy="548640"/>
          </a:xfrm>
          <a:prstGeom prst="ellipse">
            <a:avLst/>
          </a:prstGeom>
          <a:solidFill>
            <a:srgbClr val="F5A623"/>
          </a:solidFill>
          <a:ln cap="flat" cmpd="sng" w="12700">
            <a:solidFill>
              <a:srgbClr val="F5A62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descr="preencoded.png" id="288" name="Google Shape;288;p16"/>
          <p:cNvPicPr preferRelativeResize="0"/>
          <p:nvPr/>
        </p:nvPicPr>
        <p:blipFill rotWithShape="1">
          <a:blip r:embed="rId3">
            <a:alphaModFix/>
          </a:blip>
          <a:srcRect b="0" l="0" r="0" t="0"/>
          <a:stretch/>
        </p:blipFill>
        <p:spPr>
          <a:xfrm>
            <a:off x="599846" y="1285646"/>
            <a:ext cx="263347" cy="263347"/>
          </a:xfrm>
          <a:prstGeom prst="rect">
            <a:avLst/>
          </a:prstGeom>
          <a:noFill/>
          <a:ln>
            <a:noFill/>
          </a:ln>
        </p:spPr>
      </p:pic>
      <p:sp>
        <p:nvSpPr>
          <p:cNvPr id="289" name="Google Shape;289;p16"/>
          <p:cNvSpPr txBox="1"/>
          <p:nvPr/>
        </p:nvSpPr>
        <p:spPr>
          <a:xfrm>
            <a:off x="1143000" y="1143000"/>
            <a:ext cx="6858000" cy="5486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4213D"/>
              </a:buClr>
              <a:buSzPts val="1700"/>
              <a:buFont typeface="Calibri"/>
              <a:buNone/>
            </a:pPr>
            <a:r>
              <a:rPr b="1" i="0" lang="en-US" spc="0" sz="1700" u="none" cap="none" strike="noStrike">
                <a:solidFill>
                  <a:srgbClr val="14213D"/>
                </a:solidFill>
                <a:latin typeface="Calibri"/>
                <a:ea typeface="Calibri"/>
                <a:cs typeface="Calibri"/>
                <a:sym typeface="Calibri"/>
              </a:rPr>
              <a:t>Read these before you upgrade</a:t>
            </a:r>
            <a:endParaRPr b="0" i="0" spc="0" sz="1700" u="none" cap="none" strike="noStrike">
              <a:solidFill>
                <a:schemeClr val="dk1"/>
              </a:solidFill>
              <a:latin typeface="Calibri"/>
              <a:ea typeface="Calibri"/>
              <a:cs typeface="Calibri"/>
              <a:sym typeface="Calibri"/>
            </a:endParaRPr>
          </a:p>
        </p:txBody>
      </p:sp>
      <p:sp>
        <p:nvSpPr>
          <p:cNvPr id="290" name="Google Shape;290;p16"/>
          <p:cNvSpPr txBox="1"/>
          <p:nvPr/>
        </p:nvSpPr>
        <p:spPr>
          <a:xfrm>
            <a:off x="457200" y="1828800"/>
            <a:ext cx="3977640" cy="292608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Session columns, info fields, and spiview layouts move from the user record to shareables. db.pl upgrade copies them; originals stay so 6 keeps working</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/api/user/layouts/:type APIs removed; the config APIs no longer return colConfigs, infoConfigs, or fieldConfigs</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userAutoCreateTmpl, simpleDEKEncoding, demoMode, esAdminUsers removed</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wiseService needs --webcode or TOTP, no random pin</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Node 24 required; packages depend on OS libraries</a:t>
            </a:r>
            <a:endParaRPr b="0" i="0" spc="0" sz="1150" u="none" cap="none" strike="noStrike">
              <a:solidFill>
                <a:schemeClr val="dk1"/>
              </a:solidFill>
              <a:latin typeface="Calibri"/>
              <a:ea typeface="Calibri"/>
              <a:cs typeface="Calibri"/>
              <a:sym typeface="Calibri"/>
            </a:endParaRPr>
          </a:p>
        </p:txBody>
      </p:sp>
      <p:sp>
        <p:nvSpPr>
          <p:cNvPr id="291" name="Google Shape;291;p16"/>
          <p:cNvSpPr txBox="1"/>
          <p:nvPr/>
        </p:nvSpPr>
        <p:spPr>
          <a:xfrm>
            <a:off x="4709160" y="1828800"/>
            <a:ext cx="3977640" cy="2926080"/>
          </a:xfrm>
          <a:prstGeom prst="rect">
            <a:avLst/>
          </a:prstGeom>
          <a:noFill/>
          <a:ln>
            <a:noFill/>
          </a:ln>
        </p:spPr>
        <p:txBody>
          <a:bodyPr anchorCtr="0" anchor="t" bIns="0" lIns="0" spcFirstLastPara="1" rIns="0" wrap="square" tIns="0">
            <a:noAutofit/>
          </a:bodyPr>
          <a:lstStyle/>
          <a:p>
            <a:pPr indent="-177800" lvl="0" marL="177800" marR="0" rtl="0" algn="l">
              <a:lnSpc>
                <a:spcPct val="100000"/>
              </a:lnSpc>
              <a:spcBef>
                <a:spcPts val="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lldp, xid, isis, esis, igmp, pim: a session per talker pair, so more, smaller sessions</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tcpSaveTimeout and tcpClosingTimeout apply to tcp only; use [protocol-settings] for the rest</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The packet queue 75% throttle now triggers where it was meant to, so busy sensors do more work per packet</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_flipSrcDst swaps the whole session, not just IPs and ports</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Plugin API: arkime_packet_set_interface() and arkime_mprotocol_register() flags; custom readers and parsers must be rebuilt</a:t>
            </a:r>
            <a:endParaRPr b="0" i="0" spc="0" sz="1150" u="none" cap="none" strike="noStrike">
              <a:solidFill>
                <a:schemeClr val="dk1"/>
              </a:solidFill>
              <a:latin typeface="Calibri"/>
              <a:ea typeface="Calibri"/>
              <a:cs typeface="Calibri"/>
              <a:sym typeface="Calibri"/>
            </a:endParaRPr>
          </a:p>
          <a:p>
            <a:pPr indent="-177800" lvl="0" marL="177800" marR="0" rtl="0" algn="l">
              <a:lnSpc>
                <a:spcPct val="100000"/>
              </a:lnSpc>
              <a:spcBef>
                <a:spcPts val="500"/>
              </a:spcBef>
              <a:spcAft>
                <a:spcPts val="0"/>
              </a:spcAft>
              <a:buClr>
                <a:srgbClr val="14213D"/>
              </a:buClr>
              <a:buSzPts val="1150"/>
              <a:buFont typeface="Calibri"/>
              <a:buChar char="•"/>
            </a:pPr>
            <a:r>
              <a:rPr b="0" i="0" lang="en-US" spc="0" sz="1150" u="none" cap="none" strike="noStrike">
                <a:solidFill>
                  <a:srgbClr val="14213D"/>
                </a:solidFill>
                <a:latin typeface="Calibri"/>
                <a:ea typeface="Calibri"/>
                <a:cs typeface="Calibri"/>
                <a:sym typeface="Calibri"/>
              </a:rPr>
              <a:t>Stricter config validation: values that were ignored now refuse to start</a:t>
            </a:r>
            <a:endParaRPr b="0" i="0" spc="0" sz="115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2A47"/>
        </a:solidFill>
      </p:bgPr>
    </p:bg>
    <p:spTree>
      <p:nvGrpSpPr>
        <p:cNvPr id="296" name="Shape 296"/>
        <p:cNvGrpSpPr/>
        <p:nvPr/>
      </p:nvGrpSpPr>
      <p:grpSpPr>
        <a:xfrm>
          <a:off x="0" y="0"/>
          <a:ext cx="0" cy="0"/>
          <a:chOff x="0" y="0"/>
          <a:chExt cx="0" cy="0"/>
        </a:xfrm>
      </p:grpSpPr>
      <p:pic>
        <p:nvPicPr>
          <p:cNvPr descr="Arkime_Logo_FullGradientWhite3x.png" id="297" name="Google Shape;297;p17"/>
          <p:cNvPicPr preferRelativeResize="0"/>
          <p:nvPr/>
        </p:nvPicPr>
        <p:blipFill rotWithShape="1">
          <a:blip r:embed="rId3">
            <a:alphaModFix/>
          </a:blip>
          <a:srcRect b="0" l="0" r="0" t="0"/>
          <a:stretch/>
        </p:blipFill>
        <p:spPr>
          <a:xfrm>
            <a:off x="5852160" y="548640"/>
            <a:ext cx="2743200" cy="834244"/>
          </a:xfrm>
          <a:prstGeom prst="rect">
            <a:avLst/>
          </a:prstGeom>
          <a:noFill/>
          <a:ln>
            <a:noFill/>
          </a:ln>
        </p:spPr>
      </p:pic>
      <p:sp>
        <p:nvSpPr>
          <p:cNvPr id="298" name="Google Shape;298;p17"/>
          <p:cNvSpPr txBox="1"/>
          <p:nvPr/>
        </p:nvSpPr>
        <p:spPr>
          <a:xfrm>
            <a:off x="548640" y="1280160"/>
            <a:ext cx="5943600" cy="914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4800"/>
              <a:buFont typeface="Calibri"/>
              <a:buNone/>
            </a:pPr>
            <a:r>
              <a:rPr b="1" i="0" lang="en-US" spc="0" sz="4800" u="none" cap="none" strike="noStrike">
                <a:solidFill>
                  <a:srgbClr val="FFFFFF"/>
                </a:solidFill>
                <a:latin typeface="Calibri"/>
                <a:ea typeface="Calibri"/>
                <a:cs typeface="Calibri"/>
                <a:sym typeface="Calibri"/>
              </a:rPr>
              <a:t>Help us break it</a:t>
            </a:r>
            <a:endParaRPr b="0" i="0" spc="0" sz="4800" u="none" cap="none" strike="noStrike">
              <a:solidFill>
                <a:schemeClr val="dk1"/>
              </a:solidFill>
              <a:latin typeface="Calibri"/>
              <a:ea typeface="Calibri"/>
              <a:cs typeface="Calibri"/>
              <a:sym typeface="Calibri"/>
            </a:endParaRPr>
          </a:p>
        </p:txBody>
      </p:sp>
      <p:pic>
        <p:nvPicPr>
          <p:cNvPr descr="preencoded.png" id="299" name="Google Shape;299;p17"/>
          <p:cNvPicPr preferRelativeResize="0"/>
          <p:nvPr/>
        </p:nvPicPr>
        <p:blipFill rotWithShape="1">
          <a:blip r:embed="rId4">
            <a:alphaModFix/>
          </a:blip>
          <a:srcRect b="0" l="0" r="0" t="0"/>
          <a:stretch/>
        </p:blipFill>
        <p:spPr>
          <a:xfrm>
            <a:off x="719084" y="2547884"/>
            <a:ext cx="500360" cy="500360"/>
          </a:xfrm>
          <a:prstGeom prst="rect">
            <a:avLst/>
          </a:prstGeom>
          <a:noFill/>
          <a:ln>
            <a:noFill/>
          </a:ln>
        </p:spPr>
      </p:pic>
      <p:sp>
        <p:nvSpPr>
          <p:cNvPr id="300" name="Google Shape;300;p17"/>
          <p:cNvSpPr txBox="1"/>
          <p:nvPr/>
        </p:nvSpPr>
        <p:spPr>
          <a:xfrm>
            <a:off x="1508760" y="2468880"/>
            <a:ext cx="6858000" cy="65836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2000"/>
              <a:buFont typeface="Calibri"/>
              <a:buNone/>
            </a:pPr>
            <a:r>
              <a:rPr b="0" i="0" lang="en-US" spc="0" sz="2000" u="none" cap="none" strike="noStrike">
                <a:solidFill>
                  <a:srgbClr val="FFFFFF"/>
                </a:solidFill>
                <a:latin typeface="Calibri"/>
                <a:ea typeface="Calibri"/>
                <a:cs typeface="Calibri"/>
                <a:sym typeface="Calibri"/>
              </a:rPr>
              <a:t>demo7.arkime.com  ·  RC1 in October  ·  7.0.0 early 2027</a:t>
            </a:r>
            <a:endParaRPr b="0" i="0" spc="0" sz="2000" u="none" cap="none" strike="noStrike">
              <a:solidFill>
                <a:schemeClr val="dk1"/>
              </a:solidFill>
              <a:latin typeface="Calibri"/>
              <a:ea typeface="Calibri"/>
              <a:cs typeface="Calibri"/>
              <a:sym typeface="Calibri"/>
            </a:endParaRPr>
          </a:p>
        </p:txBody>
      </p:sp>
      <p:pic>
        <p:nvPicPr>
          <p:cNvPr descr="preencoded.png" id="301" name="Google Shape;301;p17"/>
          <p:cNvPicPr preferRelativeResize="0"/>
          <p:nvPr/>
        </p:nvPicPr>
        <p:blipFill rotWithShape="1">
          <a:blip r:embed="rId5">
            <a:alphaModFix/>
          </a:blip>
          <a:srcRect b="0" l="0" r="0" t="0"/>
          <a:stretch/>
        </p:blipFill>
        <p:spPr>
          <a:xfrm>
            <a:off x="719084" y="3370844"/>
            <a:ext cx="500360" cy="500360"/>
          </a:xfrm>
          <a:prstGeom prst="rect">
            <a:avLst/>
          </a:prstGeom>
          <a:noFill/>
          <a:ln>
            <a:noFill/>
          </a:ln>
        </p:spPr>
      </p:pic>
      <p:sp>
        <p:nvSpPr>
          <p:cNvPr id="302" name="Google Shape;302;p17"/>
          <p:cNvSpPr txBox="1"/>
          <p:nvPr/>
        </p:nvSpPr>
        <p:spPr>
          <a:xfrm>
            <a:off x="1508760" y="3291840"/>
            <a:ext cx="6858000" cy="65836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C9D3E0"/>
              </a:buClr>
              <a:buSzPts val="1600"/>
              <a:buFont typeface="Calibri"/>
              <a:buNone/>
            </a:pPr>
            <a:r>
              <a:rPr b="0" i="0" lang="en-US" spc="0" sz="1600" u="none" cap="none" strike="noStrike">
                <a:solidFill>
                  <a:srgbClr val="C9D3E0"/>
                </a:solidFill>
                <a:latin typeface="Calibri"/>
                <a:ea typeface="Calibri"/>
                <a:cs typeface="Calibri"/>
                <a:sym typeface="Calibri"/>
              </a:rPr>
              <a:t>Slack and GitHub issues, especially for the config validation and talker-pair changes</a:t>
            </a:r>
            <a:endParaRPr b="0" i="0" spc="0" sz="1600" u="none" cap="none" strike="noStrike">
              <a:solidFill>
                <a:schemeClr val="dk1"/>
              </a:solidFill>
              <a:latin typeface="Calibri"/>
              <a:ea typeface="Calibri"/>
              <a:cs typeface="Calibri"/>
              <a:sym typeface="Calibri"/>
            </a:endParaRPr>
          </a:p>
        </p:txBody>
      </p:sp>
      <p:sp>
        <p:nvSpPr>
          <p:cNvPr id="303" name="Google Shape;303;p17"/>
          <p:cNvSpPr txBox="1"/>
          <p:nvPr/>
        </p:nvSpPr>
        <p:spPr>
          <a:xfrm>
            <a:off x="548640" y="4206240"/>
            <a:ext cx="5943600" cy="36576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66B689"/>
              </a:buClr>
              <a:buSzPts val="1600"/>
              <a:buFont typeface="Calibri"/>
              <a:buNone/>
            </a:pPr>
            <a:r>
              <a:rPr b="0" i="0" lang="en-US" spc="0" sz="1600" u="none" cap="none" strike="noStrike">
                <a:solidFill>
                  <a:srgbClr val="66B689"/>
                </a:solidFill>
                <a:latin typeface="Calibri"/>
                <a:ea typeface="Calibri"/>
                <a:cs typeface="Calibri"/>
                <a:sym typeface="Calibri"/>
              </a:rPr>
              <a:t>arkime.com</a:t>
            </a:r>
            <a:endParaRPr b="0" i="0" spc="0" sz="16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2026-09-28T22:50:47Z</dcterms:created>
  <dc:creator>PptxGenJS</dc:creator>
</cp:coreProperties>
</file>