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embeddedFontLst>
    <p:embeddedFont>
      <p:font typeface="Inter Tight Medium"/>
      <p:regular r:id="rId27"/>
      <p:bold r:id="rId28"/>
      <p:italic r:id="rId29"/>
      <p:boldItalic r:id="rId30"/>
    </p:embeddedFont>
    <p:embeddedFont>
      <p:font typeface="Inter Tight"/>
      <p:regular r:id="rId31"/>
      <p:bold r:id="rId32"/>
      <p:italic r:id="rId33"/>
      <p:boldItalic r:id="rId34"/>
    </p:embeddedFont>
    <p:embeddedFont>
      <p:font typeface="Inter Tight SemiBold"/>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InterTightMedium-bold.fntdata"/><Relationship Id="rId27" Type="http://schemas.openxmlformats.org/officeDocument/2006/relationships/font" Target="fonts/InterTightMedium-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InterTightMedium-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InterTight-regular.fntdata"/><Relationship Id="rId30" Type="http://schemas.openxmlformats.org/officeDocument/2006/relationships/font" Target="fonts/InterTightMedium-boldItalic.fntdata"/><Relationship Id="rId11" Type="http://schemas.openxmlformats.org/officeDocument/2006/relationships/slide" Target="slides/slide6.xml"/><Relationship Id="rId33" Type="http://schemas.openxmlformats.org/officeDocument/2006/relationships/font" Target="fonts/InterTight-italic.fntdata"/><Relationship Id="rId10" Type="http://schemas.openxmlformats.org/officeDocument/2006/relationships/slide" Target="slides/slide5.xml"/><Relationship Id="rId32" Type="http://schemas.openxmlformats.org/officeDocument/2006/relationships/font" Target="fonts/InterTight-bold.fntdata"/><Relationship Id="rId13" Type="http://schemas.openxmlformats.org/officeDocument/2006/relationships/slide" Target="slides/slide8.xml"/><Relationship Id="rId35" Type="http://schemas.openxmlformats.org/officeDocument/2006/relationships/font" Target="fonts/InterTightSemiBold-regular.fntdata"/><Relationship Id="rId12" Type="http://schemas.openxmlformats.org/officeDocument/2006/relationships/slide" Target="slides/slide7.xml"/><Relationship Id="rId34" Type="http://schemas.openxmlformats.org/officeDocument/2006/relationships/font" Target="fonts/InterTight-boldItalic.fntdata"/><Relationship Id="rId15" Type="http://schemas.openxmlformats.org/officeDocument/2006/relationships/slide" Target="slides/slide10.xml"/><Relationship Id="rId37" Type="http://schemas.openxmlformats.org/officeDocument/2006/relationships/font" Target="fonts/InterTightSemiBold-italic.fntdata"/><Relationship Id="rId14" Type="http://schemas.openxmlformats.org/officeDocument/2006/relationships/slide" Target="slides/slide9.xml"/><Relationship Id="rId36" Type="http://schemas.openxmlformats.org/officeDocument/2006/relationships/font" Target="fonts/InterTightSemiBold-bold.fntdata"/><Relationship Id="rId17" Type="http://schemas.openxmlformats.org/officeDocument/2006/relationships/slide" Target="slides/slide12.xml"/><Relationship Id="rId16" Type="http://schemas.openxmlformats.org/officeDocument/2006/relationships/slide" Target="slides/slide11.xml"/><Relationship Id="rId38" Type="http://schemas.openxmlformats.org/officeDocument/2006/relationships/font" Target="fonts/InterTightSemiBold-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I migrated Yahoo’s</a:t>
            </a:r>
            <a:r>
              <a:rPr lang="en">
                <a:latin typeface="Inter Tight"/>
                <a:ea typeface="Inter Tight"/>
                <a:cs typeface="Inter Tight"/>
                <a:sym typeface="Inter Tight"/>
              </a:rPr>
              <a:t> Office network Arkime database from self-managed Elasticsearch in our data centers to multi-region AWS Managed OpenSearch.</a:t>
            </a:r>
            <a:br>
              <a:rPr lang="en">
                <a:latin typeface="Inter Tight"/>
                <a:ea typeface="Inter Tight"/>
                <a:cs typeface="Inter Tight"/>
                <a:sym typeface="Inter Tight"/>
              </a:rPr>
            </a:br>
            <a:br>
              <a:rPr lang="en">
                <a:latin typeface="Inter Tight"/>
                <a:ea typeface="Inter Tight"/>
                <a:cs typeface="Inter Tight"/>
                <a:sym typeface="Inter Tight"/>
              </a:rPr>
            </a:br>
            <a:r>
              <a:rPr lang="en">
                <a:latin typeface="Inter Tight"/>
                <a:ea typeface="Inter Tight"/>
                <a:cs typeface="Inter Tight"/>
                <a:sym typeface="Inter Tight"/>
              </a:rPr>
              <a:t>This is a story of what broke and what we changed in Arkime so it breaks for nobody else.</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 name="Google Shape;6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rPr lang="en" sz="1200">
                <a:solidFill>
                  <a:srgbClr val="26262E"/>
                </a:solidFill>
                <a:latin typeface="Inter Tight"/>
                <a:ea typeface="Inter Tight"/>
                <a:cs typeface="Inter Tight"/>
                <a:sym typeface="Inter Tight"/>
              </a:rPr>
              <a:t>We moved Arkime's session store to AWS Managed OpenSearch. Most of what went wrong was not a storage problem; disk on the internet is disk on the internet. Instead it was Arkime components assuming the capture end of a connection was something it owned.</a:t>
            </a:r>
            <a:endParaRPr sz="1200">
              <a:solidFill>
                <a:srgbClr val="26262E"/>
              </a:solidFill>
              <a:latin typeface="Inter Tight"/>
              <a:ea typeface="Inter Tight"/>
              <a:cs typeface="Inter Tight"/>
              <a:sym typeface="Inter Tight"/>
            </a:endParaRPr>
          </a:p>
          <a:p>
            <a:pPr indent="0" lvl="0" marL="0" rtl="0" algn="l">
              <a:spcBef>
                <a:spcPts val="0"/>
              </a:spcBef>
              <a:spcAft>
                <a:spcPts val="0"/>
              </a:spcAft>
              <a:buSzPts val="1200"/>
              <a:buNone/>
            </a:pPr>
            <a:r>
              <a:t/>
            </a:r>
            <a:endParaRPr sz="1200">
              <a:solidFill>
                <a:srgbClr val="26262E"/>
              </a:solidFill>
              <a:latin typeface="Inter Tight"/>
              <a:ea typeface="Inter Tight"/>
              <a:cs typeface="Inter Tight"/>
              <a:sym typeface="Inter Tight"/>
            </a:endParaRPr>
          </a:p>
          <a:p>
            <a:pPr indent="0" lvl="0" marL="0" rtl="0" algn="l">
              <a:spcBef>
                <a:spcPts val="0"/>
              </a:spcBef>
              <a:spcAft>
                <a:spcPts val="0"/>
              </a:spcAft>
              <a:buClr>
                <a:schemeClr val="dk1"/>
              </a:buClr>
              <a:buSzPts val="1200"/>
              <a:buFont typeface="Arial"/>
              <a:buNone/>
            </a:pPr>
            <a:r>
              <a:rPr lang="en" sz="1200">
                <a:solidFill>
                  <a:srgbClr val="26262E"/>
                </a:solidFill>
                <a:latin typeface="Inter Tight"/>
                <a:ea typeface="Inter Tight"/>
                <a:cs typeface="Inter Tight"/>
                <a:sym typeface="Inter Tight"/>
              </a:rPr>
              <a:t>I’ll describe three of these issues, each with the merged PRs it produced. If you run Arkime against a managed cluster, behind an identity proxy, or across a trust boundary, you already have the fixes.</a:t>
            </a:r>
            <a:endParaRPr sz="1200">
              <a:solidFill>
                <a:srgbClr val="26262E"/>
              </a:solidFill>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 name="Google Shape;7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 name="Google Shape;7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The datacenter that I have the Arkime Office Elasticsearch deployment is in a location that is being closed by the end of next year (2027)</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Before =&gt; After</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I</a:t>
            </a:r>
            <a:r>
              <a:rPr lang="en">
                <a:latin typeface="Inter Tight"/>
                <a:ea typeface="Inter Tight"/>
                <a:cs typeface="Inter Tight"/>
                <a:sym typeface="Inter Tight"/>
              </a:rPr>
              <a:t> dual-wrote to both clusters for the entire migration using the es proxy tee configuration option. Every issue in this talk happened on the cloud copy while the on-prem primary kept taking writes — rollback was always one config change away. If you are doing this migration, do that.</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25000"/>
              </a:lnSpc>
              <a:spcBef>
                <a:spcPts val="0"/>
              </a:spcBef>
              <a:spcAft>
                <a:spcPts val="0"/>
              </a:spcAft>
              <a:buSzPts val="1050"/>
              <a:buNone/>
            </a:pPr>
            <a:r>
              <a:rPr lang="en" sz="1050">
                <a:solidFill>
                  <a:srgbClr val="26262E"/>
                </a:solidFill>
                <a:latin typeface="Inter Tight"/>
                <a:ea typeface="Inter Tight"/>
                <a:cs typeface="Inter Tight"/>
                <a:sym typeface="Inter Tight"/>
              </a:rPr>
              <a:t>WHAT YOU GIVE UP:</a:t>
            </a:r>
            <a:endParaRPr sz="1050">
              <a:solidFill>
                <a:srgbClr val="26262E"/>
              </a:solidFill>
              <a:latin typeface="Inter Tight"/>
              <a:ea typeface="Inter Tight"/>
              <a:cs typeface="Inter Tight"/>
              <a:sym typeface="Inter Tight"/>
            </a:endParaRPr>
          </a:p>
          <a:p>
            <a:pPr indent="-295275" lvl="0" marL="457200" rtl="0" algn="l">
              <a:lnSpc>
                <a:spcPct val="125000"/>
              </a:lnSpc>
              <a:spcBef>
                <a:spcPts val="0"/>
              </a:spcBef>
              <a:spcAft>
                <a:spcPts val="0"/>
              </a:spcAft>
              <a:buClr>
                <a:srgbClr val="26262E"/>
              </a:buClr>
              <a:buSzPts val="1050"/>
              <a:buFont typeface="Inter Tight"/>
              <a:buAutoNum type="arabicPeriod"/>
            </a:pPr>
            <a:r>
              <a:rPr lang="en" sz="1050">
                <a:solidFill>
                  <a:srgbClr val="26262E"/>
                </a:solidFill>
                <a:latin typeface="Inter Tight"/>
                <a:ea typeface="Inter Tight"/>
                <a:cs typeface="Inter Tight"/>
                <a:sym typeface="Inter Tight"/>
              </a:rPr>
              <a:t>PUTting directly to the cluster, like /_cluster/settings. Gone. Tuning moves into index templates or is simply unavailable. This is by design. If you don’t like it, use self managed.</a:t>
            </a:r>
            <a:endParaRPr sz="1050">
              <a:solidFill>
                <a:srgbClr val="26262E"/>
              </a:solidFill>
              <a:latin typeface="Inter Tight"/>
              <a:ea typeface="Inter Tight"/>
              <a:cs typeface="Inter Tight"/>
              <a:sym typeface="Inter Tight"/>
            </a:endParaRPr>
          </a:p>
          <a:p>
            <a:pPr indent="-295275" lvl="0" marL="457200" rtl="0" algn="l">
              <a:lnSpc>
                <a:spcPct val="125000"/>
              </a:lnSpc>
              <a:spcBef>
                <a:spcPts val="0"/>
              </a:spcBef>
              <a:spcAft>
                <a:spcPts val="0"/>
              </a:spcAft>
              <a:buClr>
                <a:srgbClr val="26262E"/>
              </a:buClr>
              <a:buSzPts val="1050"/>
              <a:buFont typeface="Inter Tight"/>
              <a:buAutoNum type="arabicPeriod"/>
            </a:pPr>
            <a:r>
              <a:rPr lang="en" sz="1050">
                <a:solidFill>
                  <a:srgbClr val="26262E"/>
                </a:solidFill>
                <a:latin typeface="Inter Tight"/>
                <a:ea typeface="Inter Tight"/>
                <a:cs typeface="Inter Tight"/>
                <a:sym typeface="Inter Tight"/>
              </a:rPr>
              <a:t>Rolling restarts. Every config change is a domain-wide blue/green, and the master goes unreachable for a few minutes each time.</a:t>
            </a:r>
            <a:endParaRPr sz="1050">
              <a:solidFill>
                <a:srgbClr val="26262E"/>
              </a:solidFill>
              <a:latin typeface="Inter Tight"/>
              <a:ea typeface="Inter Tight"/>
              <a:cs typeface="Inter Tight"/>
              <a:sym typeface="Inter Tight"/>
            </a:endParaRPr>
          </a:p>
          <a:p>
            <a:pPr indent="0" lvl="0" marL="0" rtl="0" algn="l">
              <a:lnSpc>
                <a:spcPct val="125000"/>
              </a:lnSpc>
              <a:spcBef>
                <a:spcPts val="0"/>
              </a:spcBef>
              <a:spcAft>
                <a:spcPts val="0"/>
              </a:spcAft>
              <a:buNone/>
            </a:pPr>
            <a:r>
              <a:t/>
            </a:r>
            <a:endParaRPr sz="1050">
              <a:solidFill>
                <a:srgbClr val="26262E"/>
              </a:solidFill>
              <a:latin typeface="Inter Tight"/>
              <a:ea typeface="Inter Tight"/>
              <a:cs typeface="Inter Tight"/>
              <a:sym typeface="Inter Tight"/>
            </a:endParaRPr>
          </a:p>
          <a:p>
            <a:pPr indent="0" lvl="0" marL="0" rtl="0" algn="l">
              <a:lnSpc>
                <a:spcPct val="125000"/>
              </a:lnSpc>
              <a:spcBef>
                <a:spcPts val="0"/>
              </a:spcBef>
              <a:spcAft>
                <a:spcPts val="0"/>
              </a:spcAft>
              <a:buNone/>
            </a:pPr>
            <a:r>
              <a:rPr lang="en" sz="1050">
                <a:solidFill>
                  <a:srgbClr val="26262E"/>
                </a:solidFill>
                <a:latin typeface="Inter Tight"/>
                <a:ea typeface="Inter Tight"/>
                <a:cs typeface="Inter Tight"/>
                <a:sym typeface="Inter Tight"/>
              </a:rPr>
              <a:t>WHAT YOU GET</a:t>
            </a:r>
            <a:endParaRPr sz="1050">
              <a:solidFill>
                <a:srgbClr val="26262E"/>
              </a:solidFill>
              <a:latin typeface="Inter Tight"/>
              <a:ea typeface="Inter Tight"/>
              <a:cs typeface="Inter Tight"/>
              <a:sym typeface="Inter Tight"/>
            </a:endParaRPr>
          </a:p>
          <a:p>
            <a:pPr indent="-295275" lvl="0" marL="457200" rtl="0" algn="l">
              <a:lnSpc>
                <a:spcPct val="125000"/>
              </a:lnSpc>
              <a:spcBef>
                <a:spcPts val="0"/>
              </a:spcBef>
              <a:spcAft>
                <a:spcPts val="0"/>
              </a:spcAft>
              <a:buClr>
                <a:srgbClr val="26262E"/>
              </a:buClr>
              <a:buSzPts val="1050"/>
              <a:buFont typeface="Inter Tight"/>
              <a:buAutoNum type="arabicPeriod"/>
            </a:pPr>
            <a:r>
              <a:rPr lang="en" sz="1050">
                <a:solidFill>
                  <a:srgbClr val="26262E"/>
                </a:solidFill>
                <a:latin typeface="Inter Tight"/>
                <a:ea typeface="Inter Tight"/>
                <a:cs typeface="Inter Tight"/>
                <a:sym typeface="Inter Tight"/>
              </a:rPr>
              <a:t>Tiered storage. UltraWarm and cold are what make two-year retention affordable at all.</a:t>
            </a:r>
            <a:endParaRPr sz="1050">
              <a:solidFill>
                <a:srgbClr val="26262E"/>
              </a:solidFill>
              <a:latin typeface="Inter Tight"/>
              <a:ea typeface="Inter Tight"/>
              <a:cs typeface="Inter Tight"/>
              <a:sym typeface="Inter Tight"/>
            </a:endParaRPr>
          </a:p>
          <a:p>
            <a:pPr indent="-295275" lvl="0" marL="457200" rtl="0" algn="l">
              <a:lnSpc>
                <a:spcPct val="125000"/>
              </a:lnSpc>
              <a:spcBef>
                <a:spcPts val="0"/>
              </a:spcBef>
              <a:spcAft>
                <a:spcPts val="0"/>
              </a:spcAft>
              <a:buClr>
                <a:srgbClr val="26262E"/>
              </a:buClr>
              <a:buSzPts val="1050"/>
              <a:buFont typeface="Inter Tight"/>
              <a:buAutoNum type="arabicPeriod"/>
            </a:pPr>
            <a:r>
              <a:rPr lang="en" sz="1050">
                <a:solidFill>
                  <a:srgbClr val="26262E"/>
                </a:solidFill>
                <a:latin typeface="Inter Tight"/>
                <a:ea typeface="Inter Tight"/>
                <a:cs typeface="Inter Tight"/>
                <a:sym typeface="Inter Tight"/>
              </a:rPr>
              <a:t>Index State Management instead of curator and cron.</a:t>
            </a:r>
            <a:endParaRPr sz="1050">
              <a:solidFill>
                <a:srgbClr val="26262E"/>
              </a:solidFill>
              <a:latin typeface="Inter Tight"/>
              <a:ea typeface="Inter Tight"/>
              <a:cs typeface="Inter Tight"/>
              <a:sym typeface="Inter Tight"/>
            </a:endParaRPr>
          </a:p>
          <a:p>
            <a:pPr indent="-295275" lvl="0" marL="457200" rtl="0" algn="l">
              <a:lnSpc>
                <a:spcPct val="125000"/>
              </a:lnSpc>
              <a:spcBef>
                <a:spcPts val="0"/>
              </a:spcBef>
              <a:spcAft>
                <a:spcPts val="0"/>
              </a:spcAft>
              <a:buClr>
                <a:srgbClr val="26262E"/>
              </a:buClr>
              <a:buSzPts val="1050"/>
              <a:buFont typeface="Inter Tight"/>
              <a:buAutoNum type="arabicPeriod"/>
            </a:pPr>
            <a:r>
              <a:rPr lang="en" sz="1050">
                <a:solidFill>
                  <a:srgbClr val="26262E"/>
                </a:solidFill>
                <a:latin typeface="Inter Tight"/>
                <a:ea typeface="Inter Tight"/>
                <a:cs typeface="Inter Tight"/>
                <a:sym typeface="Inter Tight"/>
              </a:rPr>
              <a:t>Patching, snapshots, and multi-region high availability.</a:t>
            </a:r>
            <a:endParaRPr sz="1050">
              <a:solidFill>
                <a:srgbClr val="26262E"/>
              </a:solidFill>
              <a:latin typeface="Inter Tight"/>
              <a:ea typeface="Inter Tight"/>
              <a:cs typeface="Inter Tight"/>
              <a:sym typeface="Inter Tight"/>
            </a:endParaRPr>
          </a:p>
          <a:p>
            <a:pPr indent="-295275" lvl="0" marL="457200" rtl="0" algn="l">
              <a:lnSpc>
                <a:spcPct val="125000"/>
              </a:lnSpc>
              <a:spcBef>
                <a:spcPts val="0"/>
              </a:spcBef>
              <a:spcAft>
                <a:spcPts val="0"/>
              </a:spcAft>
              <a:buClr>
                <a:srgbClr val="26262E"/>
              </a:buClr>
              <a:buSzPts val="1050"/>
              <a:buFont typeface="Inter Tight"/>
              <a:buAutoNum type="arabicPeriod"/>
            </a:pPr>
            <a:r>
              <a:rPr lang="en" sz="1050">
                <a:solidFill>
                  <a:srgbClr val="26262E"/>
                </a:solidFill>
                <a:latin typeface="Inter Tight"/>
                <a:ea typeface="Inter Tight"/>
                <a:cs typeface="Inter Tight"/>
                <a:sym typeface="Inter Tight"/>
              </a:rPr>
              <a:t>IAM request signing and fine-grained access control instead of one shared admin password.</a:t>
            </a:r>
            <a:endParaRPr sz="1050">
              <a:solidFill>
                <a:srgbClr val="26262E"/>
              </a:solidFill>
              <a:latin typeface="Inter Tight"/>
              <a:ea typeface="Inter Tight"/>
              <a:cs typeface="Inter Tight"/>
              <a:sym typeface="Inter Tight"/>
            </a:endParaRPr>
          </a:p>
          <a:p>
            <a:pPr indent="0" lvl="0" marL="0" rtl="0" algn="l">
              <a:lnSpc>
                <a:spcPct val="125000"/>
              </a:lnSpc>
              <a:spcBef>
                <a:spcPts val="0"/>
              </a:spcBef>
              <a:spcAft>
                <a:spcPts val="0"/>
              </a:spcAft>
              <a:buNone/>
            </a:pPr>
            <a:r>
              <a:t/>
            </a:r>
            <a:endParaRPr sz="1050">
              <a:solidFill>
                <a:srgbClr val="26262E"/>
              </a:solidFill>
              <a:latin typeface="Inter Tight"/>
              <a:ea typeface="Inter Tight"/>
              <a:cs typeface="Inter Tight"/>
              <a:sym typeface="Inter Tigh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 name="Google Shape;9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50"/>
              <a:buNone/>
            </a:pPr>
            <a:r>
              <a:rPr lang="en" sz="1150">
                <a:solidFill>
                  <a:srgbClr val="26262E"/>
                </a:solidFill>
                <a:latin typeface="Inter Tight"/>
                <a:ea typeface="Inter Tight"/>
                <a:cs typeface="Inter Tight"/>
                <a:sym typeface="Inter Tight"/>
              </a:rPr>
              <a:t>I didn’t test query times until after the migration was done. Not that it mattered, my directive was clear either way.</a:t>
            </a:r>
            <a:br>
              <a:rPr lang="en" sz="1150">
                <a:solidFill>
                  <a:srgbClr val="26262E"/>
                </a:solidFill>
                <a:latin typeface="Inter Tight"/>
                <a:ea typeface="Inter Tight"/>
                <a:cs typeface="Inter Tight"/>
                <a:sym typeface="Inter Tight"/>
              </a:rPr>
            </a:br>
            <a:endParaRPr sz="1150">
              <a:solidFill>
                <a:srgbClr val="26262E"/>
              </a:solidFill>
              <a:latin typeface="Inter Tight"/>
              <a:ea typeface="Inter Tight"/>
              <a:cs typeface="Inter Tight"/>
              <a:sym typeface="Inter Tight"/>
            </a:endParaRPr>
          </a:p>
          <a:p>
            <a:pPr indent="0" lvl="0" marL="0" rtl="0" algn="l">
              <a:spcBef>
                <a:spcPts val="0"/>
              </a:spcBef>
              <a:spcAft>
                <a:spcPts val="0"/>
              </a:spcAft>
              <a:buClr>
                <a:schemeClr val="dk1"/>
              </a:buClr>
              <a:buSzPts val="1150"/>
              <a:buFont typeface="Arial"/>
              <a:buNone/>
            </a:pPr>
            <a:r>
              <a:rPr lang="en" sz="1150">
                <a:solidFill>
                  <a:srgbClr val="26262E"/>
                </a:solidFill>
                <a:latin typeface="Inter Tight"/>
                <a:ea typeface="Inter Tight"/>
                <a:cs typeface="Inter Tight"/>
                <a:sym typeface="Inter Tight"/>
              </a:rPr>
              <a:t>To make this cost effective AT ALL… we demoted </a:t>
            </a:r>
            <a:r>
              <a:rPr lang="en" sz="1150">
                <a:solidFill>
                  <a:srgbClr val="26262E"/>
                </a:solidFill>
                <a:latin typeface="Inter Tight"/>
                <a:ea typeface="Inter Tight"/>
                <a:cs typeface="Inter Tight"/>
                <a:sym typeface="Inter Tight"/>
              </a:rPr>
              <a:t>metadata</a:t>
            </a:r>
            <a:r>
              <a:rPr lang="en" sz="1150">
                <a:solidFill>
                  <a:srgbClr val="26262E"/>
                </a:solidFill>
                <a:latin typeface="Inter Tight"/>
                <a:ea typeface="Inter Tight"/>
                <a:cs typeface="Inter Tight"/>
                <a:sym typeface="Inter Tight"/>
              </a:rPr>
              <a:t> from a year and over to cold storage.</a:t>
            </a:r>
            <a:br>
              <a:rPr lang="en" sz="1150">
                <a:solidFill>
                  <a:srgbClr val="26262E"/>
                </a:solidFill>
                <a:latin typeface="Inter Tight"/>
                <a:ea typeface="Inter Tight"/>
                <a:cs typeface="Inter Tight"/>
                <a:sym typeface="Inter Tight"/>
              </a:rPr>
            </a:br>
            <a:r>
              <a:rPr lang="en" sz="1150">
                <a:solidFill>
                  <a:srgbClr val="26262E"/>
                </a:solidFill>
                <a:latin typeface="Inter Tight"/>
                <a:ea typeface="Inter Tight"/>
                <a:cs typeface="Inter Tight"/>
                <a:sym typeface="Inter Tight"/>
              </a:rPr>
              <a:t>Cold indices do not exist to a query until you reattach them.</a:t>
            </a:r>
            <a:endParaRPr sz="1150">
              <a:solidFill>
                <a:srgbClr val="26262E"/>
              </a:solidFill>
              <a:latin typeface="Inter Tight"/>
              <a:ea typeface="Inter Tight"/>
              <a:cs typeface="Inter Tight"/>
              <a:sym typeface="Inter Tight"/>
            </a:endParaRPr>
          </a:p>
          <a:p>
            <a:pPr indent="0" lvl="0" marL="0" rtl="0" algn="l">
              <a:spcBef>
                <a:spcPts val="0"/>
              </a:spcBef>
              <a:spcAft>
                <a:spcPts val="0"/>
              </a:spcAft>
              <a:buClr>
                <a:schemeClr val="dk1"/>
              </a:buClr>
              <a:buSzPts val="1150"/>
              <a:buFont typeface="Arial"/>
              <a:buNone/>
            </a:pPr>
            <a:r>
              <a:t/>
            </a:r>
            <a:endParaRPr sz="1150">
              <a:solidFill>
                <a:srgbClr val="26262E"/>
              </a:solidFill>
              <a:latin typeface="Inter Tight"/>
              <a:ea typeface="Inter Tight"/>
              <a:cs typeface="Inter Tight"/>
              <a:sym typeface="Inter Tight"/>
            </a:endParaRPr>
          </a:p>
          <a:p>
            <a:pPr indent="0" lvl="0" marL="0" rtl="0" algn="l">
              <a:spcBef>
                <a:spcPts val="0"/>
              </a:spcBef>
              <a:spcAft>
                <a:spcPts val="0"/>
              </a:spcAft>
              <a:buSzPts val="1150"/>
              <a:buNone/>
            </a:pPr>
            <a:r>
              <a:rPr lang="en" sz="1150">
                <a:solidFill>
                  <a:srgbClr val="26262E"/>
                </a:solidFill>
                <a:latin typeface="Inter Tight"/>
                <a:ea typeface="Inter Tight"/>
                <a:cs typeface="Inter Tight"/>
                <a:sym typeface="Inter Tight"/>
              </a:rPr>
              <a:t>If you remember from my previous slides… we stored over 2 years of hot indices on prem. This is a severe downgrade from that. It was just too expensive to keep it all indexable.</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The nice thing is that warm search is indistinguishable from hot. My analysts have 1 year of fast searches at least! However, warm aggregation is 4.5× worse. If your analysts live in the Sessions tab they will never notice the tier boundary thanks to our settings to disable aggregation queries for large time ranges (30 days by default).</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9" name="Google Shape;10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Now that you know why, let’s talk implementation!</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I am going to walk you through three issues I hit and the </a:t>
            </a:r>
            <a:r>
              <a:rPr lang="en">
                <a:latin typeface="Inter Tight"/>
                <a:ea typeface="Inter Tight"/>
                <a:cs typeface="Inter Tight"/>
                <a:sym typeface="Inter Tight"/>
              </a:rPr>
              <a:t>corresponding</a:t>
            </a:r>
            <a:r>
              <a:rPr lang="en">
                <a:latin typeface="Inter Tight"/>
                <a:ea typeface="Inter Tight"/>
                <a:cs typeface="Inter Tight"/>
                <a:sym typeface="Inter Tight"/>
              </a:rPr>
              <a:t> PRs that spawned from them. I made the mistakes so you don’t have to.</a:t>
            </a:r>
            <a:endParaRPr>
              <a:latin typeface="Inter Tight"/>
              <a:ea typeface="Inter Tight"/>
              <a:cs typeface="Inter Tight"/>
              <a:sym typeface="Inter Tigh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5" name="Google Shape;11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22000"/>
              </a:lnSpc>
              <a:spcBef>
                <a:spcPts val="0"/>
              </a:spcBef>
              <a:spcAft>
                <a:spcPts val="0"/>
              </a:spcAft>
              <a:buClr>
                <a:schemeClr val="dk1"/>
              </a:buClr>
              <a:buSzPts val="1150"/>
              <a:buFont typeface="Arial"/>
              <a:buNone/>
            </a:pPr>
            <a:r>
              <a:rPr lang="en" sz="1150">
                <a:solidFill>
                  <a:srgbClr val="26262E"/>
                </a:solidFill>
                <a:latin typeface="Inter Tight"/>
                <a:ea typeface="Inter Tight"/>
                <a:cs typeface="Inter Tight"/>
                <a:sym typeface="Inter Tight"/>
              </a:rPr>
              <a:t>A managed cluster gates writes on IAM request signing, but esProxy had no way to sign anything.</a:t>
            </a:r>
            <a:endParaRPr sz="1150">
              <a:solidFill>
                <a:srgbClr val="26262E"/>
              </a:solidFill>
              <a:latin typeface="Inter Tight"/>
              <a:ea typeface="Inter Tight"/>
              <a:cs typeface="Inter Tight"/>
              <a:sym typeface="Inter Tight"/>
            </a:endParaRPr>
          </a:p>
          <a:p>
            <a:pPr indent="0" lvl="0" marL="0" rtl="0" algn="l">
              <a:lnSpc>
                <a:spcPct val="122000"/>
              </a:lnSpc>
              <a:spcBef>
                <a:spcPts val="0"/>
              </a:spcBef>
              <a:spcAft>
                <a:spcPts val="0"/>
              </a:spcAft>
              <a:buClr>
                <a:schemeClr val="dk1"/>
              </a:buClr>
              <a:buSzPts val="1150"/>
              <a:buFont typeface="Arial"/>
              <a:buNone/>
            </a:pPr>
            <a:r>
              <a:t/>
            </a:r>
            <a:endParaRPr sz="1150">
              <a:solidFill>
                <a:srgbClr val="26262E"/>
              </a:solidFill>
              <a:latin typeface="Inter Tight"/>
              <a:ea typeface="Inter Tight"/>
              <a:cs typeface="Inter Tight"/>
              <a:sym typeface="Inter Tight"/>
            </a:endParaRPr>
          </a:p>
          <a:p>
            <a:pPr indent="0" lvl="0" marL="0" rtl="0" algn="l">
              <a:lnSpc>
                <a:spcPct val="122000"/>
              </a:lnSpc>
              <a:spcBef>
                <a:spcPts val="0"/>
              </a:spcBef>
              <a:spcAft>
                <a:spcPts val="0"/>
              </a:spcAft>
              <a:buClr>
                <a:schemeClr val="dk1"/>
              </a:buClr>
              <a:buSzPts val="1150"/>
              <a:buFont typeface="Arial"/>
              <a:buNone/>
            </a:pPr>
            <a:r>
              <a:rPr lang="en" sz="1150">
                <a:solidFill>
                  <a:srgbClr val="26262E"/>
                </a:solidFill>
                <a:latin typeface="Inter Tight"/>
                <a:ea typeface="Inter Tight"/>
                <a:cs typeface="Inter Tight"/>
                <a:sym typeface="Inter Tight"/>
              </a:rPr>
              <a:t>Managed Opensearches’ Index refresh is not immediate. We all know that about elastic and open search right? Writes are not immediate, but managed opensearch is 10s whether you like it or not, so a write followed by a read inside the default window came back empty. Wait 10s, it was there. It didn’t honor Arkime’s index refresh setting.</a:t>
            </a:r>
            <a:endParaRPr sz="1150">
              <a:solidFill>
                <a:srgbClr val="26262E"/>
              </a:solidFill>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What this looked like was:</a:t>
            </a:r>
            <a:endParaRPr>
              <a:latin typeface="Inter Tight"/>
              <a:ea typeface="Inter Tight"/>
              <a:cs typeface="Inter Tight"/>
              <a:sym typeface="Inter Tight"/>
            </a:endParaRPr>
          </a:p>
          <a:p>
            <a:pPr indent="-298450" lvl="0" marL="457200" rtl="0" algn="l">
              <a:lnSpc>
                <a:spcPct val="100000"/>
              </a:lnSpc>
              <a:spcBef>
                <a:spcPts val="0"/>
              </a:spcBef>
              <a:spcAft>
                <a:spcPts val="0"/>
              </a:spcAft>
              <a:buSzPts val="1100"/>
              <a:buFont typeface="Inter Tight"/>
              <a:buChar char="-"/>
            </a:pPr>
            <a:r>
              <a:rPr lang="en">
                <a:latin typeface="Inter Tight"/>
                <a:ea typeface="Inter Tight"/>
                <a:cs typeface="Inter Tight"/>
                <a:sym typeface="Inter Tight"/>
              </a:rPr>
              <a:t>403s we could not explain.</a:t>
            </a:r>
            <a:endParaRPr>
              <a:latin typeface="Inter Tight"/>
              <a:ea typeface="Inter Tight"/>
              <a:cs typeface="Inter Tight"/>
              <a:sym typeface="Inter Tight"/>
            </a:endParaRPr>
          </a:p>
          <a:p>
            <a:pPr indent="-298450" lvl="0" marL="457200" rtl="0" algn="l">
              <a:lnSpc>
                <a:spcPct val="100000"/>
              </a:lnSpc>
              <a:spcBef>
                <a:spcPts val="0"/>
              </a:spcBef>
              <a:spcAft>
                <a:spcPts val="0"/>
              </a:spcAft>
              <a:buSzPts val="1100"/>
              <a:buFont typeface="Inter Tight"/>
              <a:buChar char="-"/>
            </a:pPr>
            <a:r>
              <a:rPr lang="en">
                <a:latin typeface="Inter Tight"/>
                <a:ea typeface="Inter Tight"/>
                <a:cs typeface="Inter Tight"/>
                <a:sym typeface="Inter Tight"/>
              </a:rPr>
              <a:t>Sessions that were definitely written and definitely not findable, until after ten seconds.</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The underlying cause of these problems is because Arkime assumes a lot about your deployment. AWS Managed Opensearch challenged many of those assumptions.</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 name="Google Shape;12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#3789 is the substantial one. esProxy can now sign its requests with short-lived credentials instead of a static, manually rotated password sitting in a config file. You can still read static credentials from your INI, but mTLS support is a first class citizen within esProxy now.</a:t>
            </a:r>
            <a:endParaRPr>
              <a:latin typeface="Inter Tight"/>
              <a:ea typeface="Inter Tight"/>
              <a:cs typeface="Inter Tight"/>
              <a:sym typeface="Inter Tight"/>
            </a:endParaRPr>
          </a:p>
          <a:p>
            <a:pPr indent="0" lvl="0" marL="0" rtl="0" algn="l">
              <a:lnSpc>
                <a:spcPct val="100000"/>
              </a:lnSpc>
              <a:spcBef>
                <a:spcPts val="0"/>
              </a:spcBef>
              <a:spcAft>
                <a:spcPts val="0"/>
              </a:spcAft>
              <a:buNone/>
            </a:pPr>
            <a:r>
              <a:t/>
            </a:r>
            <a:endParaRPr>
              <a:latin typeface="Inter Tight"/>
              <a:ea typeface="Inter Tight"/>
              <a:cs typeface="Inter Tight"/>
              <a:sym typeface="Inter Tight"/>
            </a:endParaRPr>
          </a:p>
          <a:p>
            <a:pPr indent="0" lvl="0" marL="0" rtl="0" algn="l">
              <a:lnSpc>
                <a:spcPct val="100000"/>
              </a:lnSpc>
              <a:spcBef>
                <a:spcPts val="0"/>
              </a:spcBef>
              <a:spcAft>
                <a:spcPts val="0"/>
              </a:spcAft>
              <a:buNone/>
            </a:pPr>
            <a:r>
              <a:rPr lang="en">
                <a:latin typeface="Inter Tight"/>
                <a:ea typeface="Inter Tight"/>
                <a:cs typeface="Inter Tight"/>
                <a:sym typeface="Inter Tight"/>
              </a:rPr>
              <a:t>This all works independently for the primary tee target, which is what let us dual-write.</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#3763 is just  two lines and a lot of confusion saved. All it did was make Arkime wait for the refresh interval a hosted cluster actually has, instead of assuming its own.</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Point esProxy at a managed cluster today and none of this happens to you.</a:t>
            </a:r>
            <a:endParaRPr>
              <a:latin typeface="Inter Tight"/>
              <a:ea typeface="Inter Tight"/>
              <a:cs typeface="Inter Tight"/>
              <a:sym typeface="Inter Tigh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I</a:t>
            </a:r>
            <a:r>
              <a:rPr lang="en">
                <a:latin typeface="Inter Tight"/>
                <a:ea typeface="Inter Tight"/>
                <a:cs typeface="Inter Tight"/>
                <a:sym typeface="Inter Tight"/>
              </a:rPr>
              <a:t> put the Arkime Cloud Viewer behind an ALB doing Okta OIDC. The ALB authenticates, then forwards the identity as a JWT in a request header to the AWS Arkime Viewer.</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Arkime's header auth mode could only read that header as a plain-text userId. The existing header authentication mechanism was designed to process only flat text strings passed down through the proxy chain. A JWT is not a plain text userId.</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I also wanted roles out of the token's claims, you know, arkimeUser, cont3xtUser, arkimeAdmin. Reading plain-text wasn’t going to cut it.</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22000"/>
              </a:lnSpc>
              <a:spcBef>
                <a:spcPts val="0"/>
              </a:spcBef>
              <a:spcAft>
                <a:spcPts val="0"/>
              </a:spcAft>
              <a:buSzPts val="1100"/>
              <a:buNone/>
            </a:pPr>
            <a:r>
              <a:rPr lang="en">
                <a:solidFill>
                  <a:srgbClr val="474752"/>
                </a:solidFill>
                <a:latin typeface="Inter Tight"/>
                <a:ea typeface="Inter Tight"/>
                <a:cs typeface="Inter Tight"/>
                <a:sym typeface="Inter Tight"/>
              </a:rPr>
              <a:t>Add JWT decoding support for header auth mode</a:t>
            </a:r>
            <a:endParaRPr>
              <a:solidFill>
                <a:srgbClr val="474752"/>
              </a:solidFill>
              <a:latin typeface="Inter Tight"/>
              <a:ea typeface="Inter Tight"/>
              <a:cs typeface="Inter Tight"/>
              <a:sym typeface="Inter Tight"/>
            </a:endParaRPr>
          </a:p>
          <a:p>
            <a:pPr indent="0" lvl="0" marL="0" rtl="0" algn="l">
              <a:lnSpc>
                <a:spcPct val="122000"/>
              </a:lnSpc>
              <a:spcBef>
                <a:spcPts val="0"/>
              </a:spcBef>
              <a:spcAft>
                <a:spcPts val="0"/>
              </a:spcAft>
              <a:buSzPts val="1100"/>
              <a:buNone/>
            </a:pPr>
            <a:r>
              <a:rPr lang="en">
                <a:solidFill>
                  <a:srgbClr val="474752"/>
                </a:solidFill>
                <a:latin typeface="Inter Tight"/>
                <a:ea typeface="Inter Tight"/>
                <a:cs typeface="Inter Tight"/>
                <a:sym typeface="Inter Tight"/>
              </a:rPr>
              <a:t>With </a:t>
            </a:r>
            <a:r>
              <a:rPr lang="en">
                <a:solidFill>
                  <a:srgbClr val="474752"/>
                </a:solidFill>
                <a:latin typeface="Inter Tight"/>
                <a:ea typeface="Inter Tight"/>
                <a:cs typeface="Inter Tight"/>
                <a:sym typeface="Inter Tight"/>
              </a:rPr>
              <a:t>authMode=header-jwt. The viewer decodes the header as a JWT itself and takes the userId from a claim — no signature check, the proxy in front already verified it. Claims also reach [user-auto-create] and [user-role-mappings], so users and roles provision from the token</a:t>
            </a:r>
            <a:endParaRPr>
              <a:solidFill>
                <a:srgbClr val="474752"/>
              </a:solidFill>
              <a:latin typeface="Inter Tight"/>
              <a:ea typeface="Inter Tight"/>
              <a:cs typeface="Inter Tight"/>
              <a:sym typeface="Inter Tight"/>
            </a:endParaRPr>
          </a:p>
          <a:p>
            <a:pPr indent="0" lvl="0" marL="0" rtl="0" algn="l">
              <a:lnSpc>
                <a:spcPct val="122000"/>
              </a:lnSpc>
              <a:spcBef>
                <a:spcPts val="0"/>
              </a:spcBef>
              <a:spcAft>
                <a:spcPts val="0"/>
              </a:spcAft>
              <a:buSzPts val="1100"/>
              <a:buNone/>
            </a:pPr>
            <a:r>
              <a:t/>
            </a:r>
            <a:endParaRPr>
              <a:solidFill>
                <a:srgbClr val="474752"/>
              </a:solidFill>
              <a:latin typeface="Inter Tight"/>
              <a:ea typeface="Inter Tight"/>
              <a:cs typeface="Inter Tight"/>
              <a:sym typeface="Inter Tight"/>
            </a:endParaRPr>
          </a:p>
          <a:p>
            <a:pPr indent="0" lvl="0" marL="0" rtl="0" algn="l">
              <a:lnSpc>
                <a:spcPct val="122000"/>
              </a:lnSpc>
              <a:spcBef>
                <a:spcPts val="0"/>
              </a:spcBef>
              <a:spcAft>
                <a:spcPts val="0"/>
              </a:spcAft>
              <a:buSzPts val="1100"/>
              <a:buNone/>
            </a:pPr>
            <a:r>
              <a:rPr lang="en">
                <a:solidFill>
                  <a:srgbClr val="474752"/>
                </a:solidFill>
                <a:latin typeface="Inter Tight"/>
                <a:ea typeface="Inter Tight"/>
                <a:cs typeface="Inter Tight"/>
                <a:sym typeface="Inter Tight"/>
              </a:rPr>
              <a:t>This all works behind any OIDC-terminating proxy - ALB, Cloudflare Access, Google IAP, etc. I just happen to be using an AWS ALB.</a:t>
            </a:r>
            <a:endParaRPr>
              <a:solidFill>
                <a:srgbClr val="474752"/>
              </a:solidFill>
              <a:latin typeface="Inter Tight"/>
              <a:ea typeface="Inter Tight"/>
              <a:cs typeface="Inter Tight"/>
              <a:sym typeface="Inter Tigh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8" name="Google Shape;158;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lang="en">
                <a:solidFill>
                  <a:srgbClr val="26262E"/>
                </a:solidFill>
                <a:latin typeface="Inter Tight"/>
                <a:ea typeface="Inter Tight"/>
                <a:cs typeface="Inter Tight"/>
                <a:sym typeface="Inter Tight"/>
              </a:rPr>
              <a:t>The last problem was the sticky one. And it was the last piece that </a:t>
            </a:r>
            <a:r>
              <a:rPr lang="en">
                <a:solidFill>
                  <a:srgbClr val="26262E"/>
                </a:solidFill>
                <a:latin typeface="Inter Tight"/>
                <a:ea typeface="Inter Tight"/>
                <a:cs typeface="Inter Tight"/>
                <a:sym typeface="Inter Tight"/>
              </a:rPr>
              <a:t>would</a:t>
            </a:r>
            <a:r>
              <a:rPr lang="en">
                <a:solidFill>
                  <a:srgbClr val="26262E"/>
                </a:solidFill>
                <a:latin typeface="Inter Tight"/>
                <a:ea typeface="Inter Tight"/>
                <a:cs typeface="Inter Tight"/>
                <a:sym typeface="Inter Tight"/>
              </a:rPr>
              <a:t> allow me to call this migration a success.</a:t>
            </a:r>
            <a:endParaRPr>
              <a:solidFill>
                <a:srgbClr val="26262E"/>
              </a:solidFill>
              <a:latin typeface="Inter Tight"/>
              <a:ea typeface="Inter Tight"/>
              <a:cs typeface="Inter Tight"/>
              <a:sym typeface="Inter Tight"/>
            </a:endParaRPr>
          </a:p>
          <a:p>
            <a:pPr indent="0" lvl="0" marL="0" rtl="0" algn="l">
              <a:lnSpc>
                <a:spcPct val="120000"/>
              </a:lnSpc>
              <a:spcBef>
                <a:spcPts val="0"/>
              </a:spcBef>
              <a:spcAft>
                <a:spcPts val="0"/>
              </a:spcAft>
              <a:buClr>
                <a:schemeClr val="dk1"/>
              </a:buClr>
              <a:buSzPts val="1100"/>
              <a:buFont typeface="Arial"/>
              <a:buNone/>
            </a:pPr>
            <a:r>
              <a:t/>
            </a:r>
            <a:endParaRPr>
              <a:solidFill>
                <a:srgbClr val="26262E"/>
              </a:solidFill>
              <a:latin typeface="Inter Tight"/>
              <a:ea typeface="Inter Tight"/>
              <a:cs typeface="Inter Tight"/>
              <a:sym typeface="Inter Tight"/>
            </a:endParaRPr>
          </a:p>
          <a:p>
            <a:pPr indent="0" lvl="0" marL="0" rtl="0" algn="l">
              <a:lnSpc>
                <a:spcPct val="120000"/>
              </a:lnSpc>
              <a:spcBef>
                <a:spcPts val="0"/>
              </a:spcBef>
              <a:spcAft>
                <a:spcPts val="0"/>
              </a:spcAft>
              <a:buClr>
                <a:schemeClr val="dk1"/>
              </a:buClr>
              <a:buSzPts val="1100"/>
              <a:buFont typeface="Arial"/>
              <a:buNone/>
            </a:pPr>
            <a:r>
              <a:rPr lang="en">
                <a:solidFill>
                  <a:srgbClr val="26262E"/>
                </a:solidFill>
                <a:latin typeface="Inter Tight"/>
                <a:ea typeface="Inter Tight"/>
                <a:cs typeface="Inter Tight"/>
                <a:sym typeface="Inter Tight"/>
              </a:rPr>
              <a:t> </a:t>
            </a:r>
            <a:r>
              <a:rPr lang="en">
                <a:solidFill>
                  <a:srgbClr val="26262E"/>
                </a:solidFill>
                <a:latin typeface="Inter Tight"/>
                <a:ea typeface="Inter Tight"/>
                <a:cs typeface="Inter Tight"/>
                <a:sym typeface="Inter Tight"/>
              </a:rPr>
              <a:t>Session data moved to the cloud, but the packets stayed on capture nodes on-prem in our offices. So a central viewer in AWS had to fetch PCAP from nodes in a whole other internet space.</a:t>
            </a:r>
            <a:endParaRPr>
              <a:solidFill>
                <a:srgbClr val="26262E"/>
              </a:solidFill>
              <a:latin typeface="Inter Tight"/>
              <a:ea typeface="Inter Tight"/>
              <a:cs typeface="Inter Tight"/>
              <a:sym typeface="Inter Tight"/>
            </a:endParaRPr>
          </a:p>
          <a:p>
            <a:pPr indent="0" lvl="0" marL="0" rtl="0" algn="l">
              <a:lnSpc>
                <a:spcPct val="120000"/>
              </a:lnSpc>
              <a:spcBef>
                <a:spcPts val="0"/>
              </a:spcBef>
              <a:spcAft>
                <a:spcPts val="0"/>
              </a:spcAft>
              <a:buClr>
                <a:schemeClr val="dk1"/>
              </a:buClr>
              <a:buSzPts val="1100"/>
              <a:buFont typeface="Arial"/>
              <a:buNone/>
            </a:pPr>
            <a:r>
              <a:t/>
            </a:r>
            <a:endParaRPr>
              <a:solidFill>
                <a:srgbClr val="26262E"/>
              </a:solidFill>
              <a:latin typeface="Inter Tight"/>
              <a:ea typeface="Inter Tight"/>
              <a:cs typeface="Inter Tight"/>
              <a:sym typeface="Inter Tight"/>
            </a:endParaRPr>
          </a:p>
          <a:p>
            <a:pPr indent="0" lvl="0" marL="0" rtl="0" algn="l">
              <a:lnSpc>
                <a:spcPct val="120000"/>
              </a:lnSpc>
              <a:spcBef>
                <a:spcPts val="0"/>
              </a:spcBef>
              <a:spcAft>
                <a:spcPts val="0"/>
              </a:spcAft>
              <a:buClr>
                <a:schemeClr val="dk1"/>
              </a:buClr>
              <a:buSzPts val="1100"/>
              <a:buFont typeface="Arial"/>
              <a:buNone/>
            </a:pPr>
            <a:r>
              <a:rPr lang="en">
                <a:solidFill>
                  <a:srgbClr val="26262E"/>
                </a:solidFill>
                <a:latin typeface="Inter Tight"/>
                <a:ea typeface="Inter Tight"/>
                <a:cs typeface="Inter Tight"/>
                <a:sym typeface="Inter Tight"/>
              </a:rPr>
              <a:t>The first issue I discovered was that multicluster pcap was never going to work with this deployment. As it stood, the server to server authorization always used the single default serverSecret. That is fine when there is one cluster and everybody shares it, and it fails the moment clusters have different secrets and don’t trust each other.</a:t>
            </a:r>
            <a:endParaRPr>
              <a:solidFill>
                <a:srgbClr val="26262E"/>
              </a:solidFill>
              <a:latin typeface="Inter Tight"/>
              <a:ea typeface="Inter Tight"/>
              <a:cs typeface="Inter Tight"/>
              <a:sym typeface="Inter Tight"/>
            </a:endParaRPr>
          </a:p>
          <a:p>
            <a:pPr indent="0" lvl="0" marL="0" rtl="0" algn="l">
              <a:spcBef>
                <a:spcPts val="0"/>
              </a:spcBef>
              <a:spcAft>
                <a:spcPts val="0"/>
              </a:spcAft>
              <a:buClr>
                <a:schemeClr val="dk1"/>
              </a:buClr>
              <a:buSzPts val="1100"/>
              <a:buFont typeface="Arial"/>
              <a:buNone/>
            </a:pPr>
            <a:r>
              <a:t/>
            </a:r>
            <a:endParaRPr>
              <a:solidFill>
                <a:schemeClr val="dk1"/>
              </a:solidFill>
              <a:latin typeface="Inter Tight"/>
              <a:ea typeface="Inter Tight"/>
              <a:cs typeface="Inter Tight"/>
              <a:sym typeface="Inter Tight"/>
            </a:endParaRPr>
          </a:p>
          <a:p>
            <a:pPr indent="0" lvl="0" marL="0" rtl="0" algn="l">
              <a:spcBef>
                <a:spcPts val="0"/>
              </a:spcBef>
              <a:spcAft>
                <a:spcPts val="0"/>
              </a:spcAft>
              <a:buClr>
                <a:schemeClr val="dk1"/>
              </a:buClr>
              <a:buSzPts val="1100"/>
              <a:buFont typeface="Arial"/>
              <a:buNone/>
            </a:pPr>
            <a:r>
              <a:rPr lang="en">
                <a:solidFill>
                  <a:schemeClr val="dk1"/>
                </a:solidFill>
                <a:latin typeface="Inter Tight"/>
                <a:ea typeface="Inter Tight"/>
                <a:cs typeface="Inter Tight"/>
                <a:sym typeface="Inter Tight"/>
              </a:rPr>
              <a:t>In this whole endeavor, I found another inconsistency too! The sessions receive route only checked that the S2S token decrypted, not that it was valid. Nobody noticed until there were clusters that did not trust each other!</a:t>
            </a:r>
            <a:endParaRPr>
              <a:solidFill>
                <a:schemeClr val="dk1"/>
              </a:solidFill>
              <a:latin typeface="Inter Tight"/>
              <a:ea typeface="Inter Tight"/>
              <a:cs typeface="Inter Tight"/>
              <a:sym typeface="Inter Tight"/>
            </a:endParaRPr>
          </a:p>
          <a:p>
            <a:pPr indent="0" lvl="0" marL="0" rtl="0" algn="l">
              <a:spcBef>
                <a:spcPts val="0"/>
              </a:spcBef>
              <a:spcAft>
                <a:spcPts val="0"/>
              </a:spcAft>
              <a:buClr>
                <a:schemeClr val="dk1"/>
              </a:buClr>
              <a:buSzPts val="1100"/>
              <a:buFont typeface="Arial"/>
              <a:buNone/>
            </a:pPr>
            <a:r>
              <a:t/>
            </a:r>
            <a:endParaRPr>
              <a:solidFill>
                <a:schemeClr val="dk1"/>
              </a:solidFill>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solidFill>
                <a:srgbClr val="26262E"/>
              </a:solidFill>
              <a:latin typeface="Inter Tight"/>
              <a:ea typeface="Inter Tight"/>
              <a:cs typeface="Inter Tight"/>
              <a:sym typeface="Inter Tight"/>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3" name="Google Shape;173;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#3863 The mutiviewer pcap </a:t>
            </a:r>
            <a:r>
              <a:rPr lang="en">
                <a:latin typeface="Inter Tight"/>
                <a:ea typeface="Inter Tight"/>
                <a:cs typeface="Inter Tight"/>
                <a:sym typeface="Inter Tight"/>
              </a:rPr>
              <a:t>retrieval</a:t>
            </a:r>
            <a:r>
              <a:rPr lang="en">
                <a:latin typeface="Inter Tight"/>
                <a:ea typeface="Inter Tight"/>
                <a:cs typeface="Inter Tight"/>
                <a:sym typeface="Inter Tight"/>
              </a:rPr>
              <a:t> was a small fix in the server to server auth </a:t>
            </a:r>
            <a:r>
              <a:rPr lang="en">
                <a:latin typeface="Inter Tight"/>
                <a:ea typeface="Inter Tight"/>
                <a:cs typeface="Inter Tight"/>
                <a:sym typeface="Inter Tight"/>
              </a:rPr>
              <a:t>mechanism.</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 </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#4108 was not technically broken, just not implemented as intended. The sessions receive gate only checked that the token decrypted. Now it shares the s2s strategy's full validation.</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Now, Arkime server to server auth these improvements and bug fixes! These things may have fixed esProxy and s2s authorization, but I still could not retrieve PCAP in private office space from my aws arkime viewer. </a:t>
            </a:r>
            <a:endParaRPr>
              <a:latin typeface="Inter Tight"/>
              <a:ea typeface="Inter Tight"/>
              <a:cs typeface="Inter Tight"/>
              <a:sym typeface="Inter Tigh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h38125151ed5c7ad4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h38125151ed5c7ad4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Inter Tight"/>
                <a:ea typeface="Inter Tight"/>
                <a:cs typeface="Inter Tight"/>
                <a:sym typeface="Inter Tight"/>
              </a:rPr>
              <a:t>Arkime makes another assumption here, it assumes the remote viewer holding the PCAP is reachable. Let’s talk about that next and how we solved it for good.</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3" name="Google Shape;193;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100"/>
              <a:buNone/>
            </a:pPr>
            <a:r>
              <a:rPr lang="en">
                <a:latin typeface="Inter Tight"/>
                <a:ea typeface="Inter Tight"/>
                <a:cs typeface="Inter Tight"/>
                <a:sym typeface="Inter Tight"/>
              </a:rPr>
              <a:t>And that’s how we came up with Packet Portal!</a:t>
            </a:r>
            <a:endParaRPr>
              <a:latin typeface="Inter Tight"/>
              <a:ea typeface="Inter Tight"/>
              <a:cs typeface="Inter Tight"/>
              <a:sym typeface="Inter Tight"/>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9" name="Google Shape;199;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Fixing all those issues got us working, but it did not solve the real shape of the problem: a remote viewer the AWS Central Viewer cannot open a connection to at all. Anything behind NAT, behind a firewall, or behind an IP-locked reverse proxy was unavailable data to the central viewer.</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So, what do you do with a remote viewer/capture sensor that you cannot reach at all?</a:t>
            </a:r>
            <a:br>
              <a:rPr lang="en">
                <a:latin typeface="Inter Tight"/>
                <a:ea typeface="Inter Tight"/>
                <a:cs typeface="Inter Tight"/>
                <a:sym typeface="Inter Tight"/>
              </a:rPr>
            </a:b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Dial out instead! T</a:t>
            </a:r>
            <a:r>
              <a:rPr lang="en">
                <a:latin typeface="Inter Tight"/>
                <a:ea typeface="Inter Tight"/>
                <a:cs typeface="Inter Tight"/>
                <a:sym typeface="Inter Tight"/>
              </a:rPr>
              <a:t>he remote viewer dials out by holding one long-lived HTTP/2 connection to the Central Viewer, and the Central Viewer sends its normal work on packet captures — fetching pcap, hunts, periodic queries — back down that same connection.</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With no portal present everything falls back to ordinary node-to-node HTTP.</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IT RIDES ON THE IDENTITY WORK</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Every request over a portal is individually S2S authenticated, and only the token is trusted — not the source address, not userNameHeader.</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Configure it with [packetportal-nodes] in your config.</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latin typeface="Inter Tight"/>
              <a:ea typeface="Inter Tight"/>
              <a:cs typeface="Inter Tight"/>
              <a:sym typeface="Inter Tight"/>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h38125151ed5c7ad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h38125151ed5c7ad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this is the final piece of the puzzle that allowed me to complete this eventful cloud migration.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Next, I get to turn off writes to self-managed Elasticsearch and watch it age out.</a:t>
            </a:r>
            <a:endParaRPr>
              <a:solidFill>
                <a:schemeClr val="dk1"/>
              </a:solidFill>
              <a:latin typeface="Inter Tight"/>
              <a:ea typeface="Inter Tight"/>
              <a:cs typeface="Inter Tight"/>
              <a:sym typeface="Inter Tight"/>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h689399cf990c607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h689399cf990c607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3" name="Google Shape;223;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latin typeface="Inter Tight"/>
                <a:ea typeface="Inter Tight"/>
                <a:cs typeface="Inter Tight"/>
                <a:sym typeface="Inter Tight"/>
              </a:rPr>
              <a:t>And THAT is my war story to migrate our Arkime Office Database to the cloud. Hit me with your questions!</a:t>
            </a:r>
            <a:endParaRPr>
              <a:latin typeface="Inter Tight"/>
              <a:ea typeface="Inter Tight"/>
              <a:cs typeface="Inter Tight"/>
              <a:sym typeface="Inter Tight"/>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9" name="Google Shape;229;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7" name="Google Shape;237;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APPENDIX — not presented. Answers in slide order, plus two extras at the end.</a:t>
            </a:r>
            <a:endParaRPr/>
          </a:p>
          <a:p>
            <a:pPr indent="0" lvl="0" marL="0" rtl="0" algn="l">
              <a:lnSpc>
                <a:spcPct val="100000"/>
              </a:lnSpc>
              <a:spcBef>
                <a:spcPts val="0"/>
              </a:spcBef>
              <a:spcAft>
                <a:spcPts val="0"/>
              </a:spcAft>
              <a:buSzPts val="1100"/>
              <a:buNone/>
            </a:pPr>
            <a:r>
              <a:t/>
            </a:r>
            <a:endParaRPr/>
          </a:p>
          <a:p>
            <a:pPr indent="0" lvl="0" marL="0" rtl="0" algn="l">
              <a:spcBef>
                <a:spcPts val="0"/>
              </a:spcBef>
              <a:spcAft>
                <a:spcPts val="0"/>
              </a:spcAft>
              <a:buClr>
                <a:schemeClr val="dk1"/>
              </a:buClr>
              <a:buSzPts val="1100"/>
              <a:buFont typeface="Arial"/>
              <a:buNone/>
            </a:pPr>
            <a:r>
              <a:rPr lang="en">
                <a:solidFill>
                  <a:schemeClr val="dk1"/>
                </a:solidFill>
                <a:latin typeface="Inter Tight"/>
                <a:ea typeface="Inter Tight"/>
                <a:cs typeface="Inter Tight"/>
                <a:sym typeface="Inter Tight"/>
              </a:rPr>
              <a:t>MECHANICS if asked: Sensor dials out, one long-lived HTTP/2 link, Central Viewer sends normal node-to-node requests back down it. Falls back to plain node-to-node HTTP when no portal is present. Prefer a dedicated packetPortalPort over packetPortalListen so the portal gets its own firewall rules and is not subject to the main viewer port's proxy, header auth or IP restrictions. Viewer clocks within 2 minutes.</a:t>
            </a:r>
            <a:endParaRPr>
              <a:solidFill>
                <a:schemeClr val="dk1"/>
              </a:solidFill>
              <a:latin typeface="Inter Tight"/>
              <a:ea typeface="Inter Tight"/>
              <a:cs typeface="Inter Tight"/>
              <a:sym typeface="Inter Tight"/>
            </a:endParaRPr>
          </a:p>
          <a:p>
            <a:pPr indent="0" lvl="0" marL="0" rtl="0" algn="l">
              <a:spcBef>
                <a:spcPts val="0"/>
              </a:spcBef>
              <a:spcAft>
                <a:spcPts val="0"/>
              </a:spcAft>
              <a:buClr>
                <a:schemeClr val="dk1"/>
              </a:buClr>
              <a:buSzPts val="1100"/>
              <a:buFont typeface="Arial"/>
              <a:buNone/>
            </a:pPr>
            <a:r>
              <a:t/>
            </a:r>
            <a:endParaRPr>
              <a:solidFill>
                <a:schemeClr val="dk1"/>
              </a:solidFill>
              <a:latin typeface="Inter Tight"/>
              <a:ea typeface="Inter Tight"/>
              <a:cs typeface="Inter Tight"/>
              <a:sym typeface="Inter Tight"/>
            </a:endParaRPr>
          </a:p>
          <a:p>
            <a:pPr indent="0" lvl="0" marL="0" rtl="0" algn="l">
              <a:spcBef>
                <a:spcPts val="0"/>
              </a:spcBef>
              <a:spcAft>
                <a:spcPts val="0"/>
              </a:spcAft>
              <a:buClr>
                <a:schemeClr val="dk1"/>
              </a:buClr>
              <a:buSzPts val="1100"/>
              <a:buFont typeface="Arial"/>
              <a:buNone/>
            </a:pPr>
            <a:r>
              <a:rPr lang="en">
                <a:solidFill>
                  <a:schemeClr val="dk1"/>
                </a:solidFill>
                <a:latin typeface="Inter Tight"/>
                <a:ea typeface="Inter Tight"/>
                <a:cs typeface="Inter Tight"/>
                <a:sym typeface="Inter Tight"/>
              </a:rPr>
              <a:t>SECURITY if asked: only the s2s token is trusted over a portal — not the loopback source address, not userNameHeader. serverSecret proves the caller is *some* node, so [packetportal-nodes] binds the node-name claim to a per-node password and/or source IP; with neither, a node is pinned to the IP it first connects from, in memory only.</a:t>
            </a:r>
            <a:endParaRPr>
              <a:solidFill>
                <a:schemeClr val="dk1"/>
              </a:solidFill>
              <a:latin typeface="Inter Tight"/>
              <a:ea typeface="Inter Tight"/>
              <a:cs typeface="Inter Tight"/>
              <a:sym typeface="Inter Tight"/>
            </a:endParaRPr>
          </a:p>
          <a:p>
            <a:pPr indent="0" lvl="0" marL="0" rtl="0" algn="l">
              <a:spcBef>
                <a:spcPts val="0"/>
              </a:spcBef>
              <a:spcAft>
                <a:spcPts val="0"/>
              </a:spcAft>
              <a:buClr>
                <a:schemeClr val="dk1"/>
              </a:buClr>
              <a:buSzPts val="1100"/>
              <a:buFont typeface="Arial"/>
              <a:buNone/>
            </a:pPr>
            <a:r>
              <a:t/>
            </a:r>
            <a:endParaRPr>
              <a:solidFill>
                <a:schemeClr val="dk1"/>
              </a:solidFill>
              <a:latin typeface="Inter Tight"/>
              <a:ea typeface="Inter Tight"/>
              <a:cs typeface="Inter Tight"/>
              <a:sym typeface="Inter Tight"/>
            </a:endParaRPr>
          </a:p>
          <a:p>
            <a:pPr indent="0" lvl="0" marL="0" rtl="0" algn="l">
              <a:spcBef>
                <a:spcPts val="0"/>
              </a:spcBef>
              <a:spcAft>
                <a:spcPts val="0"/>
              </a:spcAft>
              <a:buClr>
                <a:schemeClr val="dk1"/>
              </a:buClr>
              <a:buSzPts val="1100"/>
              <a:buFont typeface="Arial"/>
              <a:buNone/>
            </a:pPr>
            <a:r>
              <a:rPr lang="en">
                <a:solidFill>
                  <a:schemeClr val="dk1"/>
                </a:solidFill>
                <a:latin typeface="Inter Tight"/>
                <a:ea typeface="Inter Tight"/>
                <a:cs typeface="Inter Tight"/>
                <a:sym typeface="Inter Tight"/>
              </a:rPr>
              <a:t>And the detail this room will like: [packetportal-nodes] falls back to [esproxy-sensors], so anyone already authenticating sensors to ES Proxy has portal identity for free.</a:t>
            </a:r>
            <a:endParaRPr>
              <a:solidFill>
                <a:schemeClr val="dk1"/>
              </a:solidFill>
              <a:latin typeface="Inter Tight"/>
              <a:ea typeface="Inter Tight"/>
              <a:cs typeface="Inter Tight"/>
              <a:sym typeface="Inter Tight"/>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1. WHAT DID IT ACTUALLY COST? More than the on-prem cluster — say that plainly, do not spin it. That hardware was sunk cost; this is a real run-rate. Shape of the bill: hot compute and EBS dominate; UltraWarm and cold are roughly 5x cheaper per GB than hot EBS, which is the only reason 24-month retention is affordable. Reserved instances were the biggest single lever, about half off the hot tier on a 3-year all-upfront. If pressed for the absolute figure: "I can't share that number."</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2. WHY NOT SELF-MANAGE ON EC2? You keep every operational burden you were trying to shed — patching, HA, upgrades — and still get an EBS bill. The managed service's real value is UltraWarm and cold tiering. The honest cost: you lose PUT /_cluster/settings and a lot of knobs, and that bit us (see force_merge).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3. DID YOU LOSE DATA DURING THE SIX WEEKS? No. The on-prem primary took every write throughout and is still authoritative. The gap was in the cloud copy only. This is the entire argument for dual-writing through a migration.</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4. WHY IS FORCE_MERGE OFF? On the pitfalls slide, item 05. OR1/OR2 use segment replication — the primary merges, then has to ship the merged segment to its replicas. Self-managed ES uses document replication, where each replica merges locally and nothing large crosses the network. Merge-to-1 completed on our primaries and left replicas hundreds of GiB behind with zero drain. We tune the merge policy instead: max merged segment size and merge thread count. Most likely deep question in the room — keep it sharp.</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5. WHY NOT SEARCHABLE SNAPSHOTS? Not available on managed OpenSearch. Cold plus reattach is the only option — about 19 seconds for a ~200 GB index, then it performs like warm.</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6. IS ZSTD WORTH TURNING ON? Yes, but calibrate. We measured ~12-13% over a full clean week, not the 25-30% we planned for. Measure on structurally identical index pairs — same shard count, same replica count, neither force-merged — or you will fool yourself. db.pl --compression exists (Andy's #3860); pitfalls item 03 is where to put it.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7. WHY BASIC AUTH ON THE VIEWER, NOT SIGV4? We proposed viewer-side SigV4 (#3901) and it was declined. The simpler answer won: keep basic auth to the cluster, do identity at the edge with ALB plus OIDC into header-jwt (#3878). No worse than the cluster we replaced, which also used basic auth.</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8. COULD PACKET PORTAL REPLACE THE DUAL-WRITE? Different problem. Dual-write is two copies of the data during a migration; Packet Portal is reaching a viewer you cannot connect to inbound. They compose — portals are how you would reach edge sensors from a cloud-hosted central viewer, which is what I would build starting today.</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9. DOES ULTRAWARM HOLD UP FOR HUNTS? Search is fine, ~60 ms against ~57 ms hot. Aggregations are ~4.5x slower. Hunts read a lot, so expect them slower on warm. Size the hot window around how far back people actually hunt, not around your retention number.</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10. HOW LONG DID THE WHOLE THING TAKE? About a year, live and dual-writing for most of it. The long tail was never the data — it was auth, PCAP retrieval, and everything that assumed a flat trusted network.</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11. WOULD YOU DO IT AGAIN? Yes, with two changes: alarm on lifecycle progress from day one, and treat every index setting as drift-prone with a detector on it.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12. WHAT IS STILL NOT FINISHED? PCAP retrieval from the cloud viewer back to the on-prem capture nodes. The on-prem viewer is still load-bearing for raw packets. That is a network dependency, not an Arkime one — and it is what Packet Portal is aimed at.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EXTRA A. SO DID YOU WRITE PACKET PORTAL? No — Andy implemented it. I wrote the PRD, raised the problem, consulted through the build, tested it and fed back fixes; my own code in it is one commit in #4233. Answer it exactly that way. It is accurate, it is generous, and it is a better story than claiming the code.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EXTRA B. WHY IS THERE A DECLINED PR ON A SLIDE? Because a talk that only shows the merged ones is a sales pitch. #3901 was the wrong shape and the review was right; the useful upstream lesson is that the smallest change that solves the problem is usually the one that lands.</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 name="Shape 9"/>
        <p:cNvGrpSpPr/>
        <p:nvPr/>
      </p:nvGrpSpPr>
      <p:grpSpPr>
        <a:xfrm>
          <a:off x="0" y="0"/>
          <a:ext cx="0" cy="0"/>
          <a:chOff x="0" y="0"/>
          <a:chExt cx="0" cy="0"/>
        </a:xfrm>
      </p:grpSpPr>
      <p:sp>
        <p:nvSpPr>
          <p:cNvPr id="10" name="Google Shape;10;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 name="Google Shape;13;p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4" name="Google Shape;14;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7" name="Google Shape;17;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0" name="Google Shape;20;p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1" name="Google Shape;21;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4" name="Google Shape;24;p6"/>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5" name="Google Shape;25;p6"/>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6" name="Google Shape;26;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9" name="Google Shape;29;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8"/>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2" name="Google Shape;32;p8"/>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3" name="Google Shape;33;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9"/>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6" name="Google Shape;36;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1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1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0" name="Google Shape;40;p1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 name="Google Shape;41;p10"/>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2" name="Google Shape;42;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1"/>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5" name="Google Shape;45;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2"/>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8" name="Google Shape;48;p12"/>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9" name="Google Shape;49;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61F8C"/>
        </a:solidFill>
      </p:bgPr>
    </p:bg>
    <p:spTree>
      <p:nvGrpSpPr>
        <p:cNvPr id="53" name="Shape 53"/>
        <p:cNvGrpSpPr/>
        <p:nvPr/>
      </p:nvGrpSpPr>
      <p:grpSpPr>
        <a:xfrm>
          <a:off x="0" y="0"/>
          <a:ext cx="0" cy="0"/>
          <a:chOff x="0" y="0"/>
          <a:chExt cx="0" cy="0"/>
        </a:xfrm>
      </p:grpSpPr>
      <p:sp>
        <p:nvSpPr>
          <p:cNvPr id="54" name="Google Shape;54;p13"/>
          <p:cNvSpPr txBox="1"/>
          <p:nvPr/>
        </p:nvSpPr>
        <p:spPr>
          <a:xfrm>
            <a:off x="558800" y="712000"/>
            <a:ext cx="7620000" cy="1179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5400"/>
              <a:buFont typeface="Arial"/>
              <a:buNone/>
            </a:pPr>
            <a:r>
              <a:rPr b="1" lang="en" sz="2000">
                <a:solidFill>
                  <a:srgbClr val="FFFFFF"/>
                </a:solidFill>
                <a:latin typeface="Inter Tight"/>
                <a:ea typeface="Inter Tight"/>
                <a:cs typeface="Inter Tight"/>
                <a:sym typeface="Inter Tight"/>
              </a:rPr>
              <a:t>Arkimeet 2026</a:t>
            </a:r>
            <a:endParaRPr b="1" sz="2000">
              <a:solidFill>
                <a:srgbClr val="FFFFFF"/>
              </a:solidFill>
              <a:latin typeface="Inter Tight"/>
              <a:ea typeface="Inter Tight"/>
              <a:cs typeface="Inter Tight"/>
              <a:sym typeface="Inter Tight"/>
            </a:endParaRPr>
          </a:p>
          <a:p>
            <a:pPr indent="0" lvl="0" marL="0" marR="0" rtl="0" algn="l">
              <a:lnSpc>
                <a:spcPct val="100000"/>
              </a:lnSpc>
              <a:spcBef>
                <a:spcPts val="0"/>
              </a:spcBef>
              <a:spcAft>
                <a:spcPts val="0"/>
              </a:spcAft>
              <a:buClr>
                <a:srgbClr val="000000"/>
              </a:buClr>
              <a:buSzPts val="5400"/>
              <a:buFont typeface="Arial"/>
              <a:buNone/>
            </a:pPr>
            <a:r>
              <a:rPr b="1" i="0" lang="en" sz="5400" u="none" cap="none" strike="noStrike">
                <a:solidFill>
                  <a:srgbClr val="FFFFFF"/>
                </a:solidFill>
                <a:latin typeface="Inter Tight"/>
                <a:ea typeface="Inter Tight"/>
                <a:cs typeface="Inter Tight"/>
                <a:sym typeface="Inter Tight"/>
              </a:rPr>
              <a:t>What broke.</a:t>
            </a:r>
            <a:endParaRPr b="1" i="0" sz="5400" u="none" cap="none" strike="noStrike">
              <a:solidFill>
                <a:srgbClr val="FFFFFF"/>
              </a:solidFill>
              <a:latin typeface="Inter Tight"/>
              <a:ea typeface="Inter Tight"/>
              <a:cs typeface="Inter Tight"/>
              <a:sym typeface="Inter Tight"/>
            </a:endParaRPr>
          </a:p>
        </p:txBody>
      </p:sp>
      <p:sp>
        <p:nvSpPr>
          <p:cNvPr id="55" name="Google Shape;55;p13"/>
          <p:cNvSpPr txBox="1"/>
          <p:nvPr/>
        </p:nvSpPr>
        <p:spPr>
          <a:xfrm>
            <a:off x="558800" y="1845825"/>
            <a:ext cx="6603900" cy="888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lang="en" sz="1500">
                <a:solidFill>
                  <a:srgbClr val="FF9DD3"/>
                </a:solidFill>
                <a:latin typeface="Inter Tight"/>
                <a:ea typeface="Inter Tight"/>
                <a:cs typeface="Inter Tight"/>
                <a:sym typeface="Inter Tight"/>
              </a:rPr>
              <a:t>On Prem Elasticsearch =&gt; AWS Managed OpenSearch</a:t>
            </a:r>
            <a:endParaRPr b="0" i="0" sz="1500" u="none" cap="none" strike="noStrike">
              <a:solidFill>
                <a:srgbClr val="FF9DD3"/>
              </a:solidFill>
              <a:latin typeface="Inter Tight"/>
              <a:ea typeface="Inter Tight"/>
              <a:cs typeface="Inter Tight"/>
              <a:sym typeface="Inter Tight"/>
            </a:endParaRPr>
          </a:p>
        </p:txBody>
      </p:sp>
      <p:sp>
        <p:nvSpPr>
          <p:cNvPr id="56" name="Google Shape;56;p13"/>
          <p:cNvSpPr txBox="1"/>
          <p:nvPr/>
        </p:nvSpPr>
        <p:spPr>
          <a:xfrm>
            <a:off x="558800" y="3781063"/>
            <a:ext cx="68136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D9C9FF"/>
                </a:solidFill>
              </a:rPr>
              <a:t>Elyse Rinne</a:t>
            </a:r>
            <a:endParaRPr sz="1600">
              <a:solidFill>
                <a:srgbClr val="D9C9FF"/>
              </a:solidFill>
            </a:endParaRPr>
          </a:p>
          <a:p>
            <a:pPr indent="0" lvl="0" marL="0" rtl="0" algn="l">
              <a:spcBef>
                <a:spcPts val="0"/>
              </a:spcBef>
              <a:spcAft>
                <a:spcPts val="0"/>
              </a:spcAft>
              <a:buClr>
                <a:schemeClr val="dk1"/>
              </a:buClr>
              <a:buSzPts val="1100"/>
              <a:buFont typeface="Arial"/>
              <a:buNone/>
            </a:pPr>
            <a:r>
              <a:rPr i="1" lang="en" sz="1600">
                <a:solidFill>
                  <a:srgbClr val="D9C9FF"/>
                </a:solidFill>
              </a:rPr>
              <a:t>Yahoo! Paranoids</a:t>
            </a:r>
            <a:endParaRPr b="1" sz="1800">
              <a:solidFill>
                <a:srgbClr val="D9C9FF"/>
              </a:solidFill>
            </a:endParaRPr>
          </a:p>
          <a:p>
            <a:pPr indent="0" lvl="0" marL="0" rtl="0" algn="l">
              <a:spcBef>
                <a:spcPts val="0"/>
              </a:spcBef>
              <a:spcAft>
                <a:spcPts val="0"/>
              </a:spcAft>
              <a:buNone/>
            </a:pPr>
            <a:r>
              <a:rPr lang="en" sz="1600">
                <a:solidFill>
                  <a:srgbClr val="D9C9FF"/>
                </a:solidFill>
              </a:rPr>
              <a:t>Principal Software Engineer</a:t>
            </a:r>
            <a:endParaRPr i="1" sz="1600">
              <a:solidFill>
                <a:srgbClr val="D9C9FF"/>
              </a:solidFill>
            </a:endParaRPr>
          </a:p>
        </p:txBody>
      </p:sp>
      <p:pic>
        <p:nvPicPr>
          <p:cNvPr id="57" name="Google Shape;57;p13" title="Arkime_Logo_Mark_FullGradient.png"/>
          <p:cNvPicPr preferRelativeResize="0"/>
          <p:nvPr/>
        </p:nvPicPr>
        <p:blipFill>
          <a:blip r:embed="rId3">
            <a:alphaModFix/>
          </a:blip>
          <a:stretch>
            <a:fillRect/>
          </a:stretch>
        </p:blipFill>
        <p:spPr>
          <a:xfrm>
            <a:off x="7706425" y="3060325"/>
            <a:ext cx="752475" cy="14287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nvSpPr>
        <p:spPr>
          <a:xfrm>
            <a:off x="558800" y="660400"/>
            <a:ext cx="7874100" cy="5589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 sz="2700">
                <a:solidFill>
                  <a:srgbClr val="461F8C"/>
                </a:solidFill>
                <a:latin typeface="Inter Tight"/>
                <a:ea typeface="Inter Tight"/>
                <a:cs typeface="Inter Tight"/>
                <a:sym typeface="Inter Tight"/>
              </a:rPr>
              <a:t>Issues I hit ⇒ Fixes you already have.</a:t>
            </a:r>
            <a:endParaRPr b="1" sz="2700">
              <a:solidFill>
                <a:srgbClr val="461F8C"/>
              </a:solidFill>
              <a:latin typeface="Inter Tight"/>
              <a:ea typeface="Inter Tight"/>
              <a:cs typeface="Inter Tight"/>
              <a:sym typeface="Inter Tight"/>
            </a:endParaRPr>
          </a:p>
        </p:txBody>
      </p:sp>
      <p:grpSp>
        <p:nvGrpSpPr>
          <p:cNvPr id="63" name="Google Shape;63;p14"/>
          <p:cNvGrpSpPr/>
          <p:nvPr/>
        </p:nvGrpSpPr>
        <p:grpSpPr>
          <a:xfrm>
            <a:off x="558800" y="1422397"/>
            <a:ext cx="8026500" cy="1905000"/>
            <a:chOff x="0" y="0"/>
            <a:chExt cx="8026500" cy="1905000"/>
          </a:xfrm>
        </p:grpSpPr>
        <p:sp>
          <p:nvSpPr>
            <p:cNvPr id="64" name="Google Shape;64;p14"/>
            <p:cNvSpPr/>
            <p:nvPr/>
          </p:nvSpPr>
          <p:spPr>
            <a:xfrm>
              <a:off x="0" y="0"/>
              <a:ext cx="8026500" cy="1905000"/>
            </a:xfrm>
            <a:prstGeom prst="roundRect">
              <a:avLst>
                <a:gd fmla="val 16667" name="adj"/>
              </a:avLst>
            </a:prstGeom>
            <a:solidFill>
              <a:srgbClr val="F8F8FA"/>
            </a:solidFill>
            <a:ln cap="flat" cmpd="sng" w="12700">
              <a:solidFill>
                <a:srgbClr val="E0E0E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5" name="Google Shape;65;p14"/>
            <p:cNvSpPr txBox="1"/>
            <p:nvPr/>
          </p:nvSpPr>
          <p:spPr>
            <a:xfrm>
              <a:off x="228600" y="228600"/>
              <a:ext cx="7569300" cy="1447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500">
                  <a:solidFill>
                    <a:srgbClr val="FF008B"/>
                  </a:solidFill>
                  <a:latin typeface="Inter Tight"/>
                  <a:ea typeface="Inter Tight"/>
                  <a:cs typeface="Inter Tight"/>
                  <a:sym typeface="Inter Tight"/>
                </a:rPr>
                <a:t>THE CENTRAL CHALLENGE</a:t>
              </a:r>
              <a:endParaRPr b="1" sz="1500">
                <a:solidFill>
                  <a:srgbClr val="FF008B"/>
                </a:solidFill>
                <a:latin typeface="Inter Tight"/>
                <a:ea typeface="Inter Tight"/>
                <a:cs typeface="Inter Tight"/>
                <a:sym typeface="Inter Tight"/>
              </a:endParaRPr>
            </a:p>
            <a:p>
              <a:pPr indent="0" lvl="0" marL="0" rtl="0" algn="l">
                <a:spcBef>
                  <a:spcPts val="900"/>
                </a:spcBef>
                <a:spcAft>
                  <a:spcPts val="0"/>
                </a:spcAft>
                <a:buNone/>
              </a:pPr>
              <a:r>
                <a:rPr lang="en" sz="2000">
                  <a:solidFill>
                    <a:srgbClr val="26262E"/>
                  </a:solidFill>
                  <a:latin typeface="Inter Tight SemiBold"/>
                  <a:ea typeface="Inter Tight SemiBold"/>
                  <a:cs typeface="Inter Tight SemiBold"/>
                  <a:sym typeface="Inter Tight SemiBold"/>
                </a:rPr>
                <a:t>The </a:t>
              </a:r>
              <a:r>
                <a:rPr b="0" lang="en" sz="2000">
                  <a:solidFill>
                    <a:srgbClr val="26262E"/>
                  </a:solidFill>
                  <a:latin typeface="Inter Tight SemiBold"/>
                  <a:ea typeface="Inter Tight SemiBold"/>
                  <a:cs typeface="Inter Tight SemiBold"/>
                  <a:sym typeface="Inter Tight SemiBold"/>
                </a:rPr>
                <a:t>Arkime cloud deployment does not control the network where the data is captured.</a:t>
              </a:r>
              <a:endParaRPr b="0" sz="2000">
                <a:solidFill>
                  <a:srgbClr val="26262E"/>
                </a:solidFill>
                <a:latin typeface="Inter Tight SemiBold"/>
                <a:ea typeface="Inter Tight SemiBold"/>
                <a:cs typeface="Inter Tight SemiBold"/>
                <a:sym typeface="Inter Tight SemiBold"/>
              </a:endParaRPr>
            </a:p>
          </p:txBody>
        </p:sp>
      </p:grpSp>
      <p:grpSp>
        <p:nvGrpSpPr>
          <p:cNvPr id="66" name="Google Shape;66;p14"/>
          <p:cNvGrpSpPr/>
          <p:nvPr/>
        </p:nvGrpSpPr>
        <p:grpSpPr>
          <a:xfrm>
            <a:off x="558800" y="3530603"/>
            <a:ext cx="8026500" cy="1117500"/>
            <a:chOff x="0" y="0"/>
            <a:chExt cx="8026500" cy="1117500"/>
          </a:xfrm>
        </p:grpSpPr>
        <p:sp>
          <p:nvSpPr>
            <p:cNvPr id="67" name="Google Shape;67;p14"/>
            <p:cNvSpPr/>
            <p:nvPr/>
          </p:nvSpPr>
          <p:spPr>
            <a:xfrm>
              <a:off x="0" y="0"/>
              <a:ext cx="8026500" cy="1117500"/>
            </a:xfrm>
            <a:prstGeom prst="roundRect">
              <a:avLst>
                <a:gd fmla="val 16666" name="adj"/>
              </a:avLst>
            </a:prstGeom>
            <a:solidFill>
              <a:srgbClr val="461F8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8" name="Google Shape;68;p14"/>
            <p:cNvSpPr txBox="1"/>
            <p:nvPr/>
          </p:nvSpPr>
          <p:spPr>
            <a:xfrm>
              <a:off x="228600" y="152400"/>
              <a:ext cx="7569300" cy="8127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2600">
                  <a:solidFill>
                    <a:srgbClr val="FFFFFF"/>
                  </a:solidFill>
                  <a:latin typeface="Inter Tight"/>
                  <a:ea typeface="Inter Tight"/>
                  <a:cs typeface="Inter Tight"/>
                  <a:sym typeface="Inter Tight"/>
                </a:rPr>
                <a:t>3 issues ⇒ 3 PRS</a:t>
              </a:r>
              <a:endParaRPr b="1" sz="2600">
                <a:solidFill>
                  <a:srgbClr val="FFFFFF"/>
                </a:solidFill>
                <a:latin typeface="Inter Tight"/>
                <a:ea typeface="Inter Tight"/>
                <a:cs typeface="Inter Tight"/>
                <a:sym typeface="Inter Tight"/>
              </a:endParaRPr>
            </a:p>
          </p:txBody>
        </p:sp>
      </p:grpSp>
      <p:sp>
        <p:nvSpPr>
          <p:cNvPr id="69" name="Google Shape;69;p14"/>
          <p:cNvSpPr/>
          <p:nvPr/>
        </p:nvSpPr>
        <p:spPr>
          <a:xfrm>
            <a:off x="558800" y="4851397"/>
            <a:ext cx="6350100" cy="152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61F8C"/>
        </a:solidFill>
      </p:bgPr>
    </p:bg>
    <p:spTree>
      <p:nvGrpSpPr>
        <p:cNvPr id="73" name="Shape 73"/>
        <p:cNvGrpSpPr/>
        <p:nvPr/>
      </p:nvGrpSpPr>
      <p:grpSpPr>
        <a:xfrm>
          <a:off x="0" y="0"/>
          <a:ext cx="0" cy="0"/>
          <a:chOff x="0" y="0"/>
          <a:chExt cx="0" cy="0"/>
        </a:xfrm>
      </p:grpSpPr>
      <p:sp>
        <p:nvSpPr>
          <p:cNvPr id="74" name="Google Shape;74;p15"/>
          <p:cNvSpPr txBox="1"/>
          <p:nvPr/>
        </p:nvSpPr>
        <p:spPr>
          <a:xfrm>
            <a:off x="558800" y="736600"/>
            <a:ext cx="7620000" cy="888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5400"/>
              <a:buFont typeface="Arial"/>
              <a:buNone/>
            </a:pPr>
            <a:r>
              <a:rPr b="1" lang="en" sz="5400">
                <a:solidFill>
                  <a:srgbClr val="FFFFFF"/>
                </a:solidFill>
                <a:latin typeface="Inter Tight"/>
                <a:ea typeface="Inter Tight"/>
                <a:cs typeface="Inter Tight"/>
                <a:sym typeface="Inter Tight"/>
              </a:rPr>
              <a:t>But why!?</a:t>
            </a:r>
            <a:endParaRPr b="1" i="0" sz="5400" u="none" cap="none" strike="noStrike">
              <a:solidFill>
                <a:srgbClr val="FFFFFF"/>
              </a:solidFill>
              <a:latin typeface="Inter Tight"/>
              <a:ea typeface="Inter Tight"/>
              <a:cs typeface="Inter Tight"/>
              <a:sym typeface="Inter Tight"/>
            </a:endParaRPr>
          </a:p>
        </p:txBody>
      </p:sp>
      <p:pic>
        <p:nvPicPr>
          <p:cNvPr id="75" name="Google Shape;75;p15" title="Arkime_Logo_Mark_FullGradient.png"/>
          <p:cNvPicPr preferRelativeResize="0"/>
          <p:nvPr/>
        </p:nvPicPr>
        <p:blipFill>
          <a:blip r:embed="rId3">
            <a:alphaModFix/>
          </a:blip>
          <a:stretch>
            <a:fillRect/>
          </a:stretch>
        </p:blipFill>
        <p:spPr>
          <a:xfrm rot="10800000">
            <a:off x="7706425" y="3060325"/>
            <a:ext cx="752475" cy="14287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nvSpPr>
        <p:spPr>
          <a:xfrm>
            <a:off x="558800" y="660400"/>
            <a:ext cx="7874100" cy="558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rPr b="1" lang="en" sz="2700">
                <a:solidFill>
                  <a:srgbClr val="461F8C"/>
                </a:solidFill>
                <a:latin typeface="Inter Tight"/>
                <a:ea typeface="Inter Tight"/>
                <a:cs typeface="Inter Tight"/>
                <a:sym typeface="Inter Tight"/>
              </a:rPr>
              <a:t>D</a:t>
            </a:r>
            <a:r>
              <a:rPr b="1" i="0" lang="en" sz="2700" u="none" cap="none" strike="noStrike">
                <a:solidFill>
                  <a:srgbClr val="461F8C"/>
                </a:solidFill>
                <a:latin typeface="Inter Tight"/>
                <a:ea typeface="Inter Tight"/>
                <a:cs typeface="Inter Tight"/>
                <a:sym typeface="Inter Tight"/>
              </a:rPr>
              <a:t>atacenter </a:t>
            </a:r>
            <a:r>
              <a:rPr b="1" lang="en" sz="2700">
                <a:solidFill>
                  <a:srgbClr val="461F8C"/>
                </a:solidFill>
                <a:latin typeface="Inter Tight"/>
                <a:ea typeface="Inter Tight"/>
                <a:cs typeface="Inter Tight"/>
                <a:sym typeface="Inter Tight"/>
              </a:rPr>
              <a:t>E</a:t>
            </a:r>
            <a:r>
              <a:rPr b="1" i="0" lang="en" sz="2700" u="none" cap="none" strike="noStrike">
                <a:solidFill>
                  <a:srgbClr val="461F8C"/>
                </a:solidFill>
                <a:latin typeface="Inter Tight"/>
                <a:ea typeface="Inter Tight"/>
                <a:cs typeface="Inter Tight"/>
                <a:sym typeface="Inter Tight"/>
              </a:rPr>
              <a:t>xit</a:t>
            </a:r>
            <a:endParaRPr b="1" i="0" sz="2700" u="none" cap="none" strike="noStrike">
              <a:solidFill>
                <a:srgbClr val="461F8C"/>
              </a:solidFill>
              <a:latin typeface="Inter Tight"/>
              <a:ea typeface="Inter Tight"/>
              <a:cs typeface="Inter Tight"/>
              <a:sym typeface="Inter Tight"/>
            </a:endParaRPr>
          </a:p>
        </p:txBody>
      </p:sp>
      <p:sp>
        <p:nvSpPr>
          <p:cNvPr id="81" name="Google Shape;81;p16"/>
          <p:cNvSpPr/>
          <p:nvPr/>
        </p:nvSpPr>
        <p:spPr>
          <a:xfrm>
            <a:off x="558800" y="1219300"/>
            <a:ext cx="2750100" cy="3428700"/>
          </a:xfrm>
          <a:prstGeom prst="roundRect">
            <a:avLst>
              <a:gd fmla="val 16667" name="adj"/>
            </a:avLst>
          </a:prstGeom>
          <a:solidFill>
            <a:srgbClr val="F8F8FA"/>
          </a:solidFill>
          <a:ln cap="flat" cmpd="sng" w="12700">
            <a:solidFill>
              <a:srgbClr val="E0E0E8"/>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0000"/>
              </a:buClr>
              <a:buSzPts val="800"/>
              <a:buFont typeface="Arial"/>
              <a:buNone/>
            </a:pPr>
            <a:r>
              <a:rPr b="1" i="0" lang="en" sz="1500" u="none" cap="none" strike="noStrike">
                <a:solidFill>
                  <a:srgbClr val="8C8C99"/>
                </a:solidFill>
                <a:latin typeface="Inter Tight"/>
                <a:ea typeface="Inter Tight"/>
                <a:cs typeface="Inter Tight"/>
                <a:sym typeface="Inter Tight"/>
              </a:rPr>
              <a:t>BEFORE:</a:t>
            </a:r>
            <a:endParaRPr b="1" i="0" sz="1500" u="none" cap="none" strike="noStrike">
              <a:solidFill>
                <a:srgbClr val="8C8C99"/>
              </a:solidFill>
              <a:latin typeface="Inter Tight"/>
              <a:ea typeface="Inter Tight"/>
              <a:cs typeface="Inter Tight"/>
              <a:sym typeface="Inter Tight"/>
            </a:endParaRPr>
          </a:p>
          <a:p>
            <a:pPr indent="0" lvl="0" marL="0" marR="0" rtl="0" algn="l">
              <a:lnSpc>
                <a:spcPct val="150000"/>
              </a:lnSpc>
              <a:spcBef>
                <a:spcPts val="0"/>
              </a:spcBef>
              <a:spcAft>
                <a:spcPts val="0"/>
              </a:spcAft>
              <a:buClr>
                <a:srgbClr val="000000"/>
              </a:buClr>
              <a:buSzPts val="800"/>
              <a:buFont typeface="Arial"/>
              <a:buNone/>
            </a:pPr>
            <a:r>
              <a:rPr b="1" i="0" lang="en" sz="1500" u="none" cap="none" strike="noStrike">
                <a:solidFill>
                  <a:srgbClr val="8C8C99"/>
                </a:solidFill>
                <a:latin typeface="Inter Tight"/>
                <a:ea typeface="Inter Tight"/>
                <a:cs typeface="Inter Tight"/>
                <a:sym typeface="Inter Tight"/>
              </a:rPr>
              <a:t>SELF-MANAGED ES</a:t>
            </a:r>
            <a:endParaRPr b="1" i="0" sz="1500" u="none" cap="none" strike="noStrike">
              <a:solidFill>
                <a:srgbClr val="8C8C99"/>
              </a:solidFill>
              <a:latin typeface="Inter Tight"/>
              <a:ea typeface="Inter Tight"/>
              <a:cs typeface="Inter Tight"/>
              <a:sym typeface="Inter Tight"/>
            </a:endParaRPr>
          </a:p>
          <a:p>
            <a:pPr indent="0" lvl="0" marL="0" marR="0" rtl="0" algn="l">
              <a:lnSpc>
                <a:spcPct val="150000"/>
              </a:lnSpc>
              <a:spcBef>
                <a:spcPts val="0"/>
              </a:spcBef>
              <a:spcAft>
                <a:spcPts val="0"/>
              </a:spcAft>
              <a:buClr>
                <a:srgbClr val="000000"/>
              </a:buClr>
              <a:buSzPts val="1100"/>
              <a:buFont typeface="Arial"/>
              <a:buNone/>
            </a:pPr>
            <a:r>
              <a:rPr b="0" i="0" lang="en" sz="1300" u="none" cap="none" strike="noStrike">
                <a:solidFill>
                  <a:srgbClr val="26262E"/>
                </a:solidFill>
                <a:latin typeface="Inter Tight"/>
                <a:ea typeface="Inter Tight"/>
                <a:cs typeface="Inter Tight"/>
                <a:sym typeface="Inter Tight"/>
              </a:rPr>
              <a:t>3 </a:t>
            </a:r>
            <a:r>
              <a:rPr lang="en" sz="1300">
                <a:solidFill>
                  <a:srgbClr val="26262E"/>
                </a:solidFill>
                <a:latin typeface="Inter Tight"/>
                <a:ea typeface="Inter Tight"/>
                <a:cs typeface="Inter Tight"/>
                <a:sym typeface="Inter Tight"/>
              </a:rPr>
              <a:t>main managing</a:t>
            </a:r>
            <a:r>
              <a:rPr b="0" i="0" lang="en" sz="1300" u="none" cap="none" strike="noStrike">
                <a:solidFill>
                  <a:srgbClr val="26262E"/>
                </a:solidFill>
                <a:latin typeface="Inter Tight"/>
                <a:ea typeface="Inter Tight"/>
                <a:cs typeface="Inter Tight"/>
                <a:sym typeface="Inter Tight"/>
              </a:rPr>
              <a:t> </a:t>
            </a:r>
            <a:r>
              <a:rPr lang="en" sz="1300">
                <a:solidFill>
                  <a:srgbClr val="26262E"/>
                </a:solidFill>
                <a:latin typeface="Inter Tight"/>
                <a:ea typeface="Inter Tight"/>
                <a:cs typeface="Inter Tight"/>
                <a:sym typeface="Inter Tight"/>
              </a:rPr>
              <a:t>nodes</a:t>
            </a:r>
            <a:endParaRPr sz="1300">
              <a:solidFill>
                <a:srgbClr val="26262E"/>
              </a:solidFill>
              <a:latin typeface="Inter Tight"/>
              <a:ea typeface="Inter Tight"/>
              <a:cs typeface="Inter Tight"/>
              <a:sym typeface="Inter Tight"/>
            </a:endParaRPr>
          </a:p>
          <a:p>
            <a:pPr indent="0" lvl="0" marL="0" marR="0" rtl="0" algn="l">
              <a:lnSpc>
                <a:spcPct val="150000"/>
              </a:lnSpc>
              <a:spcBef>
                <a:spcPts val="0"/>
              </a:spcBef>
              <a:spcAft>
                <a:spcPts val="0"/>
              </a:spcAft>
              <a:buClr>
                <a:srgbClr val="000000"/>
              </a:buClr>
              <a:buSzPts val="1100"/>
              <a:buFont typeface="Arial"/>
              <a:buNone/>
            </a:pPr>
            <a:r>
              <a:rPr lang="en" sz="1300">
                <a:solidFill>
                  <a:srgbClr val="26262E"/>
                </a:solidFill>
                <a:latin typeface="Inter Tight"/>
                <a:ea typeface="Inter Tight"/>
                <a:cs typeface="Inter Tight"/>
                <a:sym typeface="Inter Tight"/>
              </a:rPr>
              <a:t>7 managing nodes</a:t>
            </a:r>
            <a:endParaRPr sz="1300">
              <a:solidFill>
                <a:srgbClr val="26262E"/>
              </a:solidFill>
              <a:latin typeface="Inter Tight"/>
              <a:ea typeface="Inter Tight"/>
              <a:cs typeface="Inter Tight"/>
              <a:sym typeface="Inter Tight"/>
            </a:endParaRPr>
          </a:p>
          <a:p>
            <a:pPr indent="0" lvl="0" marL="0" marR="0" rtl="0" algn="l">
              <a:lnSpc>
                <a:spcPct val="150000"/>
              </a:lnSpc>
              <a:spcBef>
                <a:spcPts val="0"/>
              </a:spcBef>
              <a:spcAft>
                <a:spcPts val="0"/>
              </a:spcAft>
              <a:buClr>
                <a:srgbClr val="000000"/>
              </a:buClr>
              <a:buSzPts val="1100"/>
              <a:buFont typeface="Arial"/>
              <a:buNone/>
            </a:pPr>
            <a:r>
              <a:rPr b="0" i="0" lang="en" sz="1300" u="none" cap="none" strike="noStrike">
                <a:solidFill>
                  <a:srgbClr val="26262E"/>
                </a:solidFill>
                <a:latin typeface="Inter Tight"/>
                <a:ea typeface="Inter Tight"/>
                <a:cs typeface="Inter Tight"/>
                <a:sym typeface="Inter Tight"/>
              </a:rPr>
              <a:t>54 data nodes</a:t>
            </a:r>
            <a:endParaRPr b="0" i="0" sz="1300" u="none" cap="none" strike="noStrike">
              <a:solidFill>
                <a:srgbClr val="26262E"/>
              </a:solidFill>
              <a:latin typeface="Inter Tight"/>
              <a:ea typeface="Inter Tight"/>
              <a:cs typeface="Inter Tight"/>
              <a:sym typeface="Inter Tight"/>
            </a:endParaRPr>
          </a:p>
          <a:p>
            <a:pPr indent="0" lvl="0" marL="0" marR="0" rtl="0" algn="l">
              <a:lnSpc>
                <a:spcPct val="150000"/>
              </a:lnSpc>
              <a:spcBef>
                <a:spcPts val="0"/>
              </a:spcBef>
              <a:spcAft>
                <a:spcPts val="0"/>
              </a:spcAft>
              <a:buClr>
                <a:srgbClr val="000000"/>
              </a:buClr>
              <a:buSzPts val="1100"/>
              <a:buFont typeface="Arial"/>
              <a:buNone/>
            </a:pPr>
            <a:r>
              <a:rPr lang="en" sz="1300">
                <a:solidFill>
                  <a:srgbClr val="26262E"/>
                </a:solidFill>
                <a:latin typeface="Inter Tight"/>
                <a:ea typeface="Inter Tight"/>
                <a:cs typeface="Inter Tight"/>
                <a:sym typeface="Inter Tight"/>
              </a:rPr>
              <a:t>B</a:t>
            </a:r>
            <a:r>
              <a:rPr b="0" i="0" lang="en" sz="1300" u="none" cap="none" strike="noStrike">
                <a:solidFill>
                  <a:srgbClr val="26262E"/>
                </a:solidFill>
                <a:latin typeface="Inter Tight"/>
                <a:ea typeface="Inter Tight"/>
                <a:cs typeface="Inter Tight"/>
                <a:sym typeface="Inter Tight"/>
              </a:rPr>
              <a:t>are metal</a:t>
            </a:r>
            <a:endParaRPr b="0" i="0" sz="1300" u="none" cap="none" strike="noStrike">
              <a:solidFill>
                <a:srgbClr val="26262E"/>
              </a:solidFill>
              <a:latin typeface="Inter Tight"/>
              <a:ea typeface="Inter Tight"/>
              <a:cs typeface="Inter Tight"/>
              <a:sym typeface="Inter Tight"/>
            </a:endParaRPr>
          </a:p>
          <a:p>
            <a:pPr indent="0" lvl="0" marL="0" marR="0" rtl="0" algn="l">
              <a:lnSpc>
                <a:spcPct val="150000"/>
              </a:lnSpc>
              <a:spcBef>
                <a:spcPts val="0"/>
              </a:spcBef>
              <a:spcAft>
                <a:spcPts val="0"/>
              </a:spcAft>
              <a:buClr>
                <a:srgbClr val="000000"/>
              </a:buClr>
              <a:buSzPts val="1100"/>
              <a:buFont typeface="Arial"/>
              <a:buNone/>
            </a:pPr>
            <a:r>
              <a:rPr b="0" i="0" lang="en" sz="1300" u="none" cap="none" strike="noStrike">
                <a:solidFill>
                  <a:srgbClr val="26262E"/>
                </a:solidFill>
                <a:latin typeface="Inter Tight"/>
                <a:ea typeface="Inter Tight"/>
                <a:cs typeface="Inter Tight"/>
                <a:sym typeface="Inter Tight"/>
              </a:rPr>
              <a:t>Elasticsearch 8.19.6</a:t>
            </a:r>
            <a:endParaRPr b="0" i="0" sz="1300" u="none" cap="none" strike="noStrike">
              <a:solidFill>
                <a:srgbClr val="26262E"/>
              </a:solidFill>
              <a:latin typeface="Inter Tight"/>
              <a:ea typeface="Inter Tight"/>
              <a:cs typeface="Inter Tight"/>
              <a:sym typeface="Inter Tight"/>
            </a:endParaRPr>
          </a:p>
          <a:p>
            <a:pPr indent="0" lvl="0" marL="0" marR="0" rtl="0" algn="l">
              <a:lnSpc>
                <a:spcPct val="150000"/>
              </a:lnSpc>
              <a:spcBef>
                <a:spcPts val="0"/>
              </a:spcBef>
              <a:spcAft>
                <a:spcPts val="0"/>
              </a:spcAft>
              <a:buClr>
                <a:srgbClr val="000000"/>
              </a:buClr>
              <a:buSzPts val="1100"/>
              <a:buFont typeface="Arial"/>
              <a:buNone/>
            </a:pPr>
            <a:r>
              <a:rPr b="0" i="0" lang="en" sz="1300" u="none" cap="none" strike="noStrike">
                <a:solidFill>
                  <a:srgbClr val="26262E"/>
                </a:solidFill>
                <a:latin typeface="Inter Tight"/>
                <a:ea typeface="Inter Tight"/>
                <a:cs typeface="Inter Tight"/>
                <a:sym typeface="Inter Tight"/>
              </a:rPr>
              <a:t>Everything hot, all of the time</a:t>
            </a:r>
            <a:endParaRPr b="0" i="0" sz="1300" u="none" cap="none" strike="noStrike">
              <a:solidFill>
                <a:srgbClr val="26262E"/>
              </a:solidFill>
              <a:latin typeface="Inter Tight"/>
              <a:ea typeface="Inter Tight"/>
              <a:cs typeface="Inter Tight"/>
              <a:sym typeface="Inter Tight"/>
            </a:endParaRPr>
          </a:p>
          <a:p>
            <a:pPr indent="0" lvl="0" marL="0" marR="0" rtl="0" algn="l">
              <a:lnSpc>
                <a:spcPct val="150000"/>
              </a:lnSpc>
              <a:spcBef>
                <a:spcPts val="0"/>
              </a:spcBef>
              <a:spcAft>
                <a:spcPts val="0"/>
              </a:spcAft>
              <a:buClr>
                <a:srgbClr val="000000"/>
              </a:buClr>
              <a:buSzPts val="1100"/>
              <a:buFont typeface="Arial"/>
              <a:buNone/>
            </a:pPr>
            <a:r>
              <a:rPr lang="en" sz="1300">
                <a:solidFill>
                  <a:srgbClr val="26262E"/>
                </a:solidFill>
                <a:latin typeface="Inter Tight"/>
                <a:ea typeface="Inter Tight"/>
                <a:cs typeface="Inter Tight"/>
                <a:sym typeface="Inter Tight"/>
              </a:rPr>
              <a:t>Manual</a:t>
            </a:r>
            <a:r>
              <a:rPr b="0" i="0" lang="en" sz="1300" u="none" cap="none" strike="noStrike">
                <a:solidFill>
                  <a:srgbClr val="26262E"/>
                </a:solidFill>
                <a:latin typeface="Inter Tight"/>
                <a:ea typeface="Inter Tight"/>
                <a:cs typeface="Inter Tight"/>
                <a:sym typeface="Inter Tight"/>
              </a:rPr>
              <a:t> patching</a:t>
            </a:r>
            <a:r>
              <a:rPr lang="en" sz="1300">
                <a:solidFill>
                  <a:srgbClr val="26262E"/>
                </a:solidFill>
                <a:latin typeface="Inter Tight"/>
                <a:ea typeface="Inter Tight"/>
                <a:cs typeface="Inter Tight"/>
                <a:sym typeface="Inter Tight"/>
              </a:rPr>
              <a:t> and </a:t>
            </a:r>
            <a:r>
              <a:rPr lang="en" sz="1300">
                <a:solidFill>
                  <a:srgbClr val="26262E"/>
                </a:solidFill>
                <a:latin typeface="Inter Tight"/>
                <a:ea typeface="Inter Tight"/>
                <a:cs typeface="Inter Tight"/>
                <a:sym typeface="Inter Tight"/>
              </a:rPr>
              <a:t>sysadmin</a:t>
            </a:r>
            <a:br>
              <a:rPr lang="en" sz="1300">
                <a:solidFill>
                  <a:srgbClr val="26262E"/>
                </a:solidFill>
                <a:latin typeface="Inter Tight"/>
                <a:ea typeface="Inter Tight"/>
                <a:cs typeface="Inter Tight"/>
                <a:sym typeface="Inter Tight"/>
              </a:rPr>
            </a:br>
            <a:r>
              <a:rPr lang="en" sz="1300">
                <a:solidFill>
                  <a:srgbClr val="26262E"/>
                </a:solidFill>
                <a:latin typeface="Inter Tight"/>
                <a:ea typeface="Inter Tight"/>
                <a:cs typeface="Inter Tight"/>
                <a:sym typeface="Inter Tight"/>
              </a:rPr>
              <a:t>Ansible</a:t>
            </a:r>
            <a:endParaRPr b="0" i="0" sz="1300" u="none" cap="none" strike="noStrike">
              <a:solidFill>
                <a:srgbClr val="26262E"/>
              </a:solidFill>
              <a:latin typeface="Inter Tight"/>
              <a:ea typeface="Inter Tight"/>
              <a:cs typeface="Inter Tight"/>
              <a:sym typeface="Inter Tight"/>
            </a:endParaRPr>
          </a:p>
        </p:txBody>
      </p:sp>
      <p:sp>
        <p:nvSpPr>
          <p:cNvPr id="82" name="Google Shape;82;p16"/>
          <p:cNvSpPr/>
          <p:nvPr/>
        </p:nvSpPr>
        <p:spPr>
          <a:xfrm>
            <a:off x="5682950" y="1219300"/>
            <a:ext cx="2902200" cy="3428700"/>
          </a:xfrm>
          <a:prstGeom prst="roundRect">
            <a:avLst>
              <a:gd fmla="val 16667" name="adj"/>
            </a:avLst>
          </a:prstGeom>
          <a:solidFill>
            <a:srgbClr val="F8F8FA"/>
          </a:solidFill>
          <a:ln cap="flat" cmpd="sng" w="12700">
            <a:solidFill>
              <a:srgbClr val="E0E0E8"/>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Clr>
                <a:srgbClr val="000000"/>
              </a:buClr>
              <a:buSzPts val="800"/>
              <a:buFont typeface="Arial"/>
              <a:buNone/>
            </a:pPr>
            <a:r>
              <a:rPr b="1" i="0" lang="en" sz="1500" u="none" cap="none" strike="noStrike">
                <a:solidFill>
                  <a:srgbClr val="7D2EFF"/>
                </a:solidFill>
                <a:latin typeface="Inter Tight"/>
                <a:ea typeface="Inter Tight"/>
                <a:cs typeface="Inter Tight"/>
                <a:sym typeface="Inter Tight"/>
              </a:rPr>
              <a:t>AFTER :</a:t>
            </a:r>
            <a:endParaRPr b="1" i="0" sz="1500" u="none" cap="none" strike="noStrike">
              <a:solidFill>
                <a:srgbClr val="7D2EFF"/>
              </a:solidFill>
              <a:latin typeface="Inter Tight"/>
              <a:ea typeface="Inter Tight"/>
              <a:cs typeface="Inter Tight"/>
              <a:sym typeface="Inter Tight"/>
            </a:endParaRPr>
          </a:p>
          <a:p>
            <a:pPr indent="0" lvl="0" marL="0" marR="0" rtl="0" algn="l">
              <a:lnSpc>
                <a:spcPct val="150000"/>
              </a:lnSpc>
              <a:spcBef>
                <a:spcPts val="0"/>
              </a:spcBef>
              <a:spcAft>
                <a:spcPts val="0"/>
              </a:spcAft>
              <a:buClr>
                <a:srgbClr val="000000"/>
              </a:buClr>
              <a:buSzPts val="800"/>
              <a:buFont typeface="Arial"/>
              <a:buNone/>
            </a:pPr>
            <a:r>
              <a:rPr b="1" i="0" lang="en" sz="1500" u="none" cap="none" strike="noStrike">
                <a:solidFill>
                  <a:srgbClr val="7D2EFF"/>
                </a:solidFill>
                <a:latin typeface="Inter Tight"/>
                <a:ea typeface="Inter Tight"/>
                <a:cs typeface="Inter Tight"/>
                <a:sym typeface="Inter Tight"/>
              </a:rPr>
              <a:t>AWS MANAGED </a:t>
            </a:r>
            <a:r>
              <a:rPr b="1" lang="en" sz="1500">
                <a:solidFill>
                  <a:srgbClr val="7D2EFF"/>
                </a:solidFill>
                <a:latin typeface="Inter Tight"/>
                <a:ea typeface="Inter Tight"/>
                <a:cs typeface="Inter Tight"/>
                <a:sym typeface="Inter Tight"/>
              </a:rPr>
              <a:t>OS</a:t>
            </a:r>
            <a:endParaRPr b="1" i="0" sz="1500" u="none" cap="none" strike="noStrike">
              <a:solidFill>
                <a:srgbClr val="7D2EFF"/>
              </a:solidFill>
              <a:latin typeface="Inter Tight"/>
              <a:ea typeface="Inter Tight"/>
              <a:cs typeface="Inter Tight"/>
              <a:sym typeface="Inter Tight"/>
            </a:endParaRPr>
          </a:p>
          <a:p>
            <a:pPr indent="0" lvl="0" marL="0" marR="0" rtl="0" algn="l">
              <a:lnSpc>
                <a:spcPct val="150000"/>
              </a:lnSpc>
              <a:spcBef>
                <a:spcPts val="0"/>
              </a:spcBef>
              <a:spcAft>
                <a:spcPts val="0"/>
              </a:spcAft>
              <a:buClr>
                <a:srgbClr val="000000"/>
              </a:buClr>
              <a:buSzPts val="1100"/>
              <a:buFont typeface="Arial"/>
              <a:buNone/>
            </a:pPr>
            <a:r>
              <a:rPr b="0" i="0" lang="en" sz="1300" u="none" cap="none" strike="noStrike">
                <a:solidFill>
                  <a:srgbClr val="26262E"/>
                </a:solidFill>
                <a:latin typeface="Inter Tight"/>
                <a:ea typeface="Inter Tight"/>
                <a:cs typeface="Inter Tight"/>
                <a:sym typeface="Inter Tight"/>
              </a:rPr>
              <a:t>3 </a:t>
            </a:r>
            <a:r>
              <a:rPr lang="en" sz="1300">
                <a:solidFill>
                  <a:srgbClr val="26262E"/>
                </a:solidFill>
                <a:latin typeface="Inter Tight"/>
                <a:ea typeface="Inter Tight"/>
                <a:cs typeface="Inter Tight"/>
                <a:sym typeface="Inter Tight"/>
              </a:rPr>
              <a:t>main managing</a:t>
            </a:r>
            <a:endParaRPr sz="1300">
              <a:solidFill>
                <a:srgbClr val="26262E"/>
              </a:solidFill>
              <a:latin typeface="Inter Tight"/>
              <a:ea typeface="Inter Tight"/>
              <a:cs typeface="Inter Tight"/>
              <a:sym typeface="Inter Tight"/>
            </a:endParaRPr>
          </a:p>
          <a:p>
            <a:pPr indent="0" lvl="0" marL="0" marR="0" rtl="0" algn="l">
              <a:lnSpc>
                <a:spcPct val="150000"/>
              </a:lnSpc>
              <a:spcBef>
                <a:spcPts val="0"/>
              </a:spcBef>
              <a:spcAft>
                <a:spcPts val="0"/>
              </a:spcAft>
              <a:buClr>
                <a:srgbClr val="000000"/>
              </a:buClr>
              <a:buSzPts val="1100"/>
              <a:buFont typeface="Arial"/>
              <a:buNone/>
            </a:pPr>
            <a:r>
              <a:rPr b="0" i="0" lang="en" sz="1300" u="none" cap="none" strike="noStrike">
                <a:solidFill>
                  <a:srgbClr val="26262E"/>
                </a:solidFill>
                <a:latin typeface="Inter Tight"/>
                <a:ea typeface="Inter Tight"/>
                <a:cs typeface="Inter Tight"/>
                <a:sym typeface="Inter Tight"/>
              </a:rPr>
              <a:t>12 hot </a:t>
            </a:r>
            <a:endParaRPr sz="1300">
              <a:solidFill>
                <a:srgbClr val="26262E"/>
              </a:solidFill>
              <a:latin typeface="Inter Tight"/>
              <a:ea typeface="Inter Tight"/>
              <a:cs typeface="Inter Tight"/>
              <a:sym typeface="Inter Tight"/>
            </a:endParaRPr>
          </a:p>
          <a:p>
            <a:pPr indent="0" lvl="0" marL="0" marR="0" rtl="0" algn="l">
              <a:lnSpc>
                <a:spcPct val="150000"/>
              </a:lnSpc>
              <a:spcBef>
                <a:spcPts val="0"/>
              </a:spcBef>
              <a:spcAft>
                <a:spcPts val="0"/>
              </a:spcAft>
              <a:buClr>
                <a:srgbClr val="000000"/>
              </a:buClr>
              <a:buSzPts val="1100"/>
              <a:buFont typeface="Arial"/>
              <a:buNone/>
            </a:pPr>
            <a:r>
              <a:rPr b="0" i="0" lang="en" sz="1300" u="none" cap="none" strike="noStrike">
                <a:solidFill>
                  <a:srgbClr val="26262E"/>
                </a:solidFill>
                <a:latin typeface="Inter Tight"/>
                <a:ea typeface="Inter Tight"/>
                <a:cs typeface="Inter Tight"/>
                <a:sym typeface="Inter Tight"/>
              </a:rPr>
              <a:t>9 UltraWarm</a:t>
            </a:r>
            <a:endParaRPr b="0" i="0" sz="1300" u="none" cap="none" strike="noStrike">
              <a:solidFill>
                <a:srgbClr val="26262E"/>
              </a:solidFill>
              <a:latin typeface="Inter Tight"/>
              <a:ea typeface="Inter Tight"/>
              <a:cs typeface="Inter Tight"/>
              <a:sym typeface="Inter Tight"/>
            </a:endParaRPr>
          </a:p>
          <a:p>
            <a:pPr indent="0" lvl="0" marL="0" marR="0" rtl="0" algn="l">
              <a:lnSpc>
                <a:spcPct val="150000"/>
              </a:lnSpc>
              <a:spcBef>
                <a:spcPts val="0"/>
              </a:spcBef>
              <a:spcAft>
                <a:spcPts val="0"/>
              </a:spcAft>
              <a:buClr>
                <a:srgbClr val="000000"/>
              </a:buClr>
              <a:buSzPts val="1100"/>
              <a:buFont typeface="Arial"/>
              <a:buNone/>
            </a:pPr>
            <a:r>
              <a:rPr b="0" i="0" lang="en" sz="1300" u="none" cap="none" strike="noStrike">
                <a:solidFill>
                  <a:srgbClr val="26262E"/>
                </a:solidFill>
                <a:latin typeface="Inter Tight"/>
                <a:ea typeface="Inter Tight"/>
                <a:cs typeface="Inter Tight"/>
                <a:sym typeface="Inter Tight"/>
              </a:rPr>
              <a:t>3 AZ</a:t>
            </a:r>
            <a:endParaRPr b="0" i="0" sz="1300" u="none" cap="none" strike="noStrike">
              <a:solidFill>
                <a:srgbClr val="26262E"/>
              </a:solidFill>
              <a:latin typeface="Inter Tight"/>
              <a:ea typeface="Inter Tight"/>
              <a:cs typeface="Inter Tight"/>
              <a:sym typeface="Inter Tight"/>
            </a:endParaRPr>
          </a:p>
          <a:p>
            <a:pPr indent="0" lvl="0" marL="0" marR="0" rtl="0" algn="l">
              <a:lnSpc>
                <a:spcPct val="150000"/>
              </a:lnSpc>
              <a:spcBef>
                <a:spcPts val="0"/>
              </a:spcBef>
              <a:spcAft>
                <a:spcPts val="0"/>
              </a:spcAft>
              <a:buClr>
                <a:srgbClr val="000000"/>
              </a:buClr>
              <a:buSzPts val="1100"/>
              <a:buFont typeface="Arial"/>
              <a:buNone/>
            </a:pPr>
            <a:r>
              <a:rPr b="0" i="0" lang="en" sz="1300" u="none" cap="none" strike="noStrike">
                <a:solidFill>
                  <a:srgbClr val="26262E"/>
                </a:solidFill>
                <a:latin typeface="Inter Tight"/>
                <a:ea typeface="Inter Tight"/>
                <a:cs typeface="Inter Tight"/>
                <a:sym typeface="Inter Tight"/>
              </a:rPr>
              <a:t>OpenSearch 3.5</a:t>
            </a:r>
            <a:endParaRPr b="0" i="0" sz="1300" u="none" cap="none" strike="noStrike">
              <a:solidFill>
                <a:srgbClr val="26262E"/>
              </a:solidFill>
              <a:latin typeface="Inter Tight"/>
              <a:ea typeface="Inter Tight"/>
              <a:cs typeface="Inter Tight"/>
              <a:sym typeface="Inter Tight"/>
            </a:endParaRPr>
          </a:p>
          <a:p>
            <a:pPr indent="0" lvl="0" marL="0" marR="0" rtl="0" algn="l">
              <a:lnSpc>
                <a:spcPct val="150000"/>
              </a:lnSpc>
              <a:spcBef>
                <a:spcPts val="0"/>
              </a:spcBef>
              <a:spcAft>
                <a:spcPts val="0"/>
              </a:spcAft>
              <a:buClr>
                <a:srgbClr val="000000"/>
              </a:buClr>
              <a:buSzPts val="1100"/>
              <a:buFont typeface="Arial"/>
              <a:buNone/>
            </a:pPr>
            <a:r>
              <a:rPr lang="en" sz="1300">
                <a:solidFill>
                  <a:srgbClr val="26262E"/>
                </a:solidFill>
                <a:latin typeface="Inter Tight"/>
                <a:ea typeface="Inter Tight"/>
                <a:cs typeface="Inter Tight"/>
                <a:sym typeface="Inter Tight"/>
              </a:rPr>
              <a:t>3 months hot &amp; cold reattach 1y +</a:t>
            </a:r>
            <a:endParaRPr sz="1300">
              <a:solidFill>
                <a:srgbClr val="26262E"/>
              </a:solidFill>
              <a:latin typeface="Inter Tight"/>
              <a:ea typeface="Inter Tight"/>
              <a:cs typeface="Inter Tight"/>
              <a:sym typeface="Inter Tight"/>
            </a:endParaRPr>
          </a:p>
          <a:p>
            <a:pPr indent="0" lvl="0" marL="0" marR="0" rtl="0" algn="l">
              <a:lnSpc>
                <a:spcPct val="150000"/>
              </a:lnSpc>
              <a:spcBef>
                <a:spcPts val="0"/>
              </a:spcBef>
              <a:spcAft>
                <a:spcPts val="0"/>
              </a:spcAft>
              <a:buClr>
                <a:srgbClr val="000000"/>
              </a:buClr>
              <a:buSzPts val="1100"/>
              <a:buFont typeface="Arial"/>
              <a:buNone/>
            </a:pPr>
            <a:r>
              <a:rPr b="0" i="0" lang="en" sz="1300" u="none" cap="none" strike="noStrike">
                <a:solidFill>
                  <a:srgbClr val="26262E"/>
                </a:solidFill>
                <a:latin typeface="Inter Tight"/>
                <a:ea typeface="Inter Tight"/>
                <a:cs typeface="Inter Tight"/>
                <a:sym typeface="Inter Tight"/>
              </a:rPr>
              <a:t>SigV4 short-lived creds</a:t>
            </a:r>
            <a:endParaRPr b="0" i="0" sz="1300" u="none" cap="none" strike="noStrike">
              <a:solidFill>
                <a:srgbClr val="26262E"/>
              </a:solidFill>
              <a:latin typeface="Inter Tight"/>
              <a:ea typeface="Inter Tight"/>
              <a:cs typeface="Inter Tight"/>
              <a:sym typeface="Inter Tight"/>
            </a:endParaRPr>
          </a:p>
          <a:p>
            <a:pPr indent="0" lvl="0" marL="0" marR="0" rtl="0" algn="l">
              <a:lnSpc>
                <a:spcPct val="150000"/>
              </a:lnSpc>
              <a:spcBef>
                <a:spcPts val="0"/>
              </a:spcBef>
              <a:spcAft>
                <a:spcPts val="0"/>
              </a:spcAft>
              <a:buClr>
                <a:srgbClr val="000000"/>
              </a:buClr>
              <a:buSzPts val="1100"/>
              <a:buFont typeface="Arial"/>
              <a:buNone/>
            </a:pPr>
            <a:r>
              <a:rPr lang="en" sz="1300">
                <a:solidFill>
                  <a:srgbClr val="26262E"/>
                </a:solidFill>
                <a:latin typeface="Inter Tight"/>
                <a:ea typeface="Inter Tight"/>
                <a:cs typeface="Inter Tight"/>
                <a:sym typeface="Inter Tight"/>
              </a:rPr>
              <a:t>Terraform</a:t>
            </a:r>
            <a:endParaRPr sz="1300">
              <a:solidFill>
                <a:srgbClr val="26262E"/>
              </a:solidFill>
              <a:latin typeface="Inter Tight"/>
              <a:ea typeface="Inter Tight"/>
              <a:cs typeface="Inter Tight"/>
              <a:sym typeface="Inter Tight"/>
            </a:endParaRPr>
          </a:p>
        </p:txBody>
      </p:sp>
      <p:sp>
        <p:nvSpPr>
          <p:cNvPr id="83" name="Google Shape;83;p16"/>
          <p:cNvSpPr/>
          <p:nvPr/>
        </p:nvSpPr>
        <p:spPr>
          <a:xfrm>
            <a:off x="3460850" y="1219300"/>
            <a:ext cx="2070000" cy="3428700"/>
          </a:xfrm>
          <a:prstGeom prst="roundRect">
            <a:avLst>
              <a:gd fmla="val 16667" name="adj"/>
            </a:avLst>
          </a:prstGeom>
          <a:solidFill>
            <a:srgbClr val="461F8C"/>
          </a:solidFill>
          <a:ln>
            <a:noFill/>
          </a:ln>
        </p:spPr>
        <p:txBody>
          <a:bodyPr anchorCtr="0" anchor="t" bIns="91425" lIns="91425" spcFirstLastPara="1" rIns="91425" wrap="square" tIns="91425">
            <a:noAutofit/>
          </a:bodyPr>
          <a:lstStyle/>
          <a:p>
            <a:pPr indent="0" lvl="0" marL="0" marR="0" rtl="0" algn="l">
              <a:lnSpc>
                <a:spcPct val="130000"/>
              </a:lnSpc>
              <a:spcBef>
                <a:spcPts val="0"/>
              </a:spcBef>
              <a:spcAft>
                <a:spcPts val="0"/>
              </a:spcAft>
              <a:buClr>
                <a:srgbClr val="000000"/>
              </a:buClr>
              <a:buSzPts val="800"/>
              <a:buFont typeface="Arial"/>
              <a:buNone/>
            </a:pPr>
            <a:r>
              <a:rPr b="1" lang="en" sz="1500">
                <a:solidFill>
                  <a:srgbClr val="F8FB4C"/>
                </a:solidFill>
                <a:latin typeface="Inter Tight"/>
                <a:ea typeface="Inter Tight"/>
                <a:cs typeface="Inter Tight"/>
                <a:sym typeface="Inter Tight"/>
              </a:rPr>
              <a:t>DURING:</a:t>
            </a:r>
            <a:endParaRPr b="1" sz="1500">
              <a:solidFill>
                <a:srgbClr val="F8FB4C"/>
              </a:solidFill>
              <a:latin typeface="Inter Tight"/>
              <a:ea typeface="Inter Tight"/>
              <a:cs typeface="Inter Tight"/>
              <a:sym typeface="Inter Tight"/>
            </a:endParaRPr>
          </a:p>
          <a:p>
            <a:pPr indent="0" lvl="0" marL="0" marR="0" rtl="0" algn="l">
              <a:lnSpc>
                <a:spcPct val="130000"/>
              </a:lnSpc>
              <a:spcBef>
                <a:spcPts val="0"/>
              </a:spcBef>
              <a:spcAft>
                <a:spcPts val="0"/>
              </a:spcAft>
              <a:buClr>
                <a:srgbClr val="000000"/>
              </a:buClr>
              <a:buSzPts val="800"/>
              <a:buFont typeface="Arial"/>
              <a:buNone/>
            </a:pPr>
            <a:r>
              <a:rPr b="1" lang="en" sz="1500">
                <a:solidFill>
                  <a:srgbClr val="F8FB4C"/>
                </a:solidFill>
                <a:latin typeface="Inter Tight"/>
                <a:ea typeface="Inter Tight"/>
                <a:cs typeface="Inter Tight"/>
                <a:sym typeface="Inter Tight"/>
              </a:rPr>
              <a:t>REDUNDANCY</a:t>
            </a:r>
            <a:endParaRPr b="1" i="0" sz="1500" u="none" cap="none" strike="noStrike">
              <a:solidFill>
                <a:srgbClr val="F8FB4C"/>
              </a:solidFill>
              <a:latin typeface="Inter Tight"/>
              <a:ea typeface="Inter Tight"/>
              <a:cs typeface="Inter Tight"/>
              <a:sym typeface="Inter Tight"/>
            </a:endParaRPr>
          </a:p>
          <a:p>
            <a:pPr indent="0" lvl="0" marL="0" marR="0" rtl="0" algn="l">
              <a:lnSpc>
                <a:spcPct val="130000"/>
              </a:lnSpc>
              <a:spcBef>
                <a:spcPts val="0"/>
              </a:spcBef>
              <a:spcAft>
                <a:spcPts val="0"/>
              </a:spcAft>
              <a:buClr>
                <a:srgbClr val="000000"/>
              </a:buClr>
              <a:buSzPts val="1200"/>
              <a:buFont typeface="Arial"/>
              <a:buNone/>
            </a:pPr>
            <a:r>
              <a:rPr lang="en" sz="1200">
                <a:solidFill>
                  <a:srgbClr val="FFFFFF"/>
                </a:solidFill>
                <a:latin typeface="Inter Tight"/>
                <a:ea typeface="Inter Tight"/>
                <a:cs typeface="Inter Tight"/>
                <a:sym typeface="Inter Tight"/>
              </a:rPr>
              <a:t>ES Proxy Tee</a:t>
            </a:r>
            <a:endParaRPr b="0" i="0" sz="1200" u="none" cap="none" strike="noStrike">
              <a:solidFill>
                <a:srgbClr val="FFFFFF"/>
              </a:solidFill>
              <a:latin typeface="Inter Tight"/>
              <a:ea typeface="Inter Tight"/>
              <a:cs typeface="Inter Tight"/>
              <a:sym typeface="Inter Tight"/>
            </a:endParaRPr>
          </a:p>
        </p:txBody>
      </p:sp>
      <p:pic>
        <p:nvPicPr>
          <p:cNvPr id="84" name="Google Shape;84;p16" title="Arkime_Logo_Mark_FullGradient.png"/>
          <p:cNvPicPr preferRelativeResize="0"/>
          <p:nvPr/>
        </p:nvPicPr>
        <p:blipFill>
          <a:blip r:embed="rId3">
            <a:alphaModFix/>
          </a:blip>
          <a:stretch>
            <a:fillRect/>
          </a:stretch>
        </p:blipFill>
        <p:spPr>
          <a:xfrm>
            <a:off x="4119688" y="2762722"/>
            <a:ext cx="752475" cy="14287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id="89" name="Google Shape;89;p17" title="Arkime_Logo_Mark_FullGradient.png"/>
          <p:cNvPicPr preferRelativeResize="0"/>
          <p:nvPr/>
        </p:nvPicPr>
        <p:blipFill>
          <a:blip r:embed="rId3">
            <a:alphaModFix/>
          </a:blip>
          <a:stretch>
            <a:fillRect/>
          </a:stretch>
        </p:blipFill>
        <p:spPr>
          <a:xfrm>
            <a:off x="7451800" y="692255"/>
            <a:ext cx="752475" cy="1428750"/>
          </a:xfrm>
          <a:prstGeom prst="rect">
            <a:avLst/>
          </a:prstGeom>
          <a:noFill/>
          <a:ln>
            <a:noFill/>
          </a:ln>
        </p:spPr>
      </p:pic>
      <p:sp>
        <p:nvSpPr>
          <p:cNvPr id="90" name="Google Shape;90;p17"/>
          <p:cNvSpPr txBox="1"/>
          <p:nvPr/>
        </p:nvSpPr>
        <p:spPr>
          <a:xfrm>
            <a:off x="558800" y="514350"/>
            <a:ext cx="7874100" cy="5589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i="0" lang="en" sz="2800">
                <a:solidFill>
                  <a:srgbClr val="461F8C"/>
                </a:solidFill>
                <a:latin typeface="Inter Tight"/>
                <a:ea typeface="Inter Tight"/>
                <a:cs typeface="Inter Tight"/>
                <a:sym typeface="Inter Tight"/>
              </a:rPr>
              <a:t>Relinquish control.</a:t>
            </a:r>
            <a:endParaRPr b="1" i="0" sz="2800">
              <a:solidFill>
                <a:srgbClr val="461F8C"/>
              </a:solidFill>
              <a:latin typeface="Inter Tight"/>
              <a:ea typeface="Inter Tight"/>
              <a:cs typeface="Inter Tight"/>
              <a:sym typeface="Inter Tight"/>
            </a:endParaRPr>
          </a:p>
        </p:txBody>
      </p:sp>
      <p:sp>
        <p:nvSpPr>
          <p:cNvPr id="91" name="Google Shape;91;p17"/>
          <p:cNvSpPr/>
          <p:nvPr/>
        </p:nvSpPr>
        <p:spPr>
          <a:xfrm>
            <a:off x="558800" y="1257300"/>
            <a:ext cx="3810000" cy="3124200"/>
          </a:xfrm>
          <a:prstGeom prst="roundRect">
            <a:avLst>
              <a:gd fmla="val 7317" name="adj"/>
            </a:avLst>
          </a:prstGeom>
          <a:solidFill>
            <a:srgbClr val="F8F8FA"/>
          </a:solidFill>
          <a:ln cap="flat" cmpd="sng" w="12700">
            <a:solidFill>
              <a:srgbClr val="E0E0E8"/>
            </a:solidFill>
            <a:prstDash val="solid"/>
            <a:round/>
            <a:headEnd len="sm" w="sm" type="none"/>
            <a:tailEnd len="sm" w="sm" type="none"/>
          </a:ln>
        </p:spPr>
        <p:txBody>
          <a:bodyPr anchorCtr="0" anchor="t" bIns="266700" lIns="266700" spcFirstLastPara="1" rIns="266700" wrap="square" tIns="266700">
            <a:noAutofit/>
          </a:bodyPr>
          <a:lstStyle/>
          <a:p>
            <a:pPr indent="0" lvl="0" marL="0" rtl="0" algn="l">
              <a:spcBef>
                <a:spcPts val="0"/>
              </a:spcBef>
              <a:spcAft>
                <a:spcPts val="0"/>
              </a:spcAft>
              <a:buNone/>
            </a:pPr>
            <a:r>
              <a:rPr b="1" i="0" lang="en" sz="1300">
                <a:solidFill>
                  <a:srgbClr val="8C8C99"/>
                </a:solidFill>
                <a:latin typeface="Inter Tight"/>
                <a:ea typeface="Inter Tight"/>
                <a:cs typeface="Inter Tight"/>
                <a:sym typeface="Inter Tight"/>
              </a:rPr>
              <a:t>WHAT YOU GIVE UP</a:t>
            </a:r>
            <a:endParaRPr b="1" i="0" sz="1300">
              <a:solidFill>
                <a:srgbClr val="8C8C99"/>
              </a:solidFill>
              <a:latin typeface="Inter Tight"/>
              <a:ea typeface="Inter Tight"/>
              <a:cs typeface="Inter Tight"/>
              <a:sym typeface="Inter Tight"/>
            </a:endParaRPr>
          </a:p>
          <a:p>
            <a:pPr indent="-314325" lvl="0" marL="457200" rtl="0" algn="l">
              <a:spcBef>
                <a:spcPts val="1350"/>
              </a:spcBef>
              <a:spcAft>
                <a:spcPts val="0"/>
              </a:spcAft>
              <a:buClr>
                <a:srgbClr val="26262E"/>
              </a:buClr>
              <a:buSzPts val="1350"/>
              <a:buFont typeface="Inter Tight"/>
              <a:buChar char="●"/>
            </a:pPr>
            <a:r>
              <a:rPr b="0" i="0" lang="en" sz="1350">
                <a:solidFill>
                  <a:srgbClr val="26262E"/>
                </a:solidFill>
                <a:latin typeface="Inter Tight"/>
                <a:ea typeface="Inter Tight"/>
                <a:cs typeface="Inter Tight"/>
                <a:sym typeface="Inter Tight"/>
              </a:rPr>
              <a:t>PUTting directly to the cluster</a:t>
            </a:r>
            <a:endParaRPr b="0" i="0" sz="1350">
              <a:solidFill>
                <a:srgbClr val="26262E"/>
              </a:solidFill>
              <a:latin typeface="Inter Tight"/>
              <a:ea typeface="Inter Tight"/>
              <a:cs typeface="Inter Tight"/>
              <a:sym typeface="Inter Tight"/>
            </a:endParaRPr>
          </a:p>
          <a:p>
            <a:pPr indent="-314325" lvl="0" marL="457200" rtl="0" algn="l">
              <a:spcBef>
                <a:spcPts val="900"/>
              </a:spcBef>
              <a:spcAft>
                <a:spcPts val="900"/>
              </a:spcAft>
              <a:buClr>
                <a:srgbClr val="26262E"/>
              </a:buClr>
              <a:buSzPts val="1350"/>
              <a:buFont typeface="Inter Tight"/>
              <a:buChar char="●"/>
            </a:pPr>
            <a:r>
              <a:rPr b="0" i="0" lang="en" sz="1350">
                <a:solidFill>
                  <a:srgbClr val="26262E"/>
                </a:solidFill>
                <a:latin typeface="Inter Tight"/>
                <a:ea typeface="Inter Tight"/>
                <a:cs typeface="Inter Tight"/>
                <a:sym typeface="Inter Tight"/>
              </a:rPr>
              <a:t>Rolling restarts</a:t>
            </a:r>
            <a:endParaRPr b="0" i="0" sz="1350">
              <a:solidFill>
                <a:srgbClr val="26262E"/>
              </a:solidFill>
              <a:latin typeface="Inter Tight"/>
              <a:ea typeface="Inter Tight"/>
              <a:cs typeface="Inter Tight"/>
              <a:sym typeface="Inter Tight"/>
            </a:endParaRPr>
          </a:p>
        </p:txBody>
      </p:sp>
      <p:sp>
        <p:nvSpPr>
          <p:cNvPr id="92" name="Google Shape;92;p17"/>
          <p:cNvSpPr/>
          <p:nvPr/>
        </p:nvSpPr>
        <p:spPr>
          <a:xfrm>
            <a:off x="4648200" y="1257300"/>
            <a:ext cx="3936900" cy="3124200"/>
          </a:xfrm>
          <a:prstGeom prst="roundRect">
            <a:avLst>
              <a:gd fmla="val 7317" name="adj"/>
            </a:avLst>
          </a:prstGeom>
          <a:solidFill>
            <a:srgbClr val="461F8C"/>
          </a:solidFill>
          <a:ln>
            <a:noFill/>
          </a:ln>
        </p:spPr>
        <p:txBody>
          <a:bodyPr anchorCtr="0" anchor="t" bIns="266700" lIns="266700" spcFirstLastPara="1" rIns="266700" wrap="square" tIns="266700">
            <a:noAutofit/>
          </a:bodyPr>
          <a:lstStyle/>
          <a:p>
            <a:pPr indent="0" lvl="0" marL="0" rtl="0" algn="l">
              <a:spcBef>
                <a:spcPts val="0"/>
              </a:spcBef>
              <a:spcAft>
                <a:spcPts val="0"/>
              </a:spcAft>
              <a:buNone/>
            </a:pPr>
            <a:r>
              <a:rPr b="1" i="0" lang="en" sz="1300">
                <a:solidFill>
                  <a:srgbClr val="F8FB4C"/>
                </a:solidFill>
                <a:latin typeface="Inter Tight"/>
                <a:ea typeface="Inter Tight"/>
                <a:cs typeface="Inter Tight"/>
                <a:sym typeface="Inter Tight"/>
              </a:rPr>
              <a:t>WHAT YOU GET</a:t>
            </a:r>
            <a:endParaRPr b="1" i="0" sz="1300">
              <a:solidFill>
                <a:srgbClr val="F8FB4C"/>
              </a:solidFill>
              <a:latin typeface="Inter Tight"/>
              <a:ea typeface="Inter Tight"/>
              <a:cs typeface="Inter Tight"/>
              <a:sym typeface="Inter Tight"/>
            </a:endParaRPr>
          </a:p>
          <a:p>
            <a:pPr indent="-311150" lvl="0" marL="457200" rtl="0" algn="l">
              <a:spcBef>
                <a:spcPts val="1350"/>
              </a:spcBef>
              <a:spcAft>
                <a:spcPts val="0"/>
              </a:spcAft>
              <a:buClr>
                <a:srgbClr val="FFFFFF"/>
              </a:buClr>
              <a:buSzPts val="1300"/>
              <a:buFont typeface="Inter Tight"/>
              <a:buChar char="●"/>
            </a:pPr>
            <a:r>
              <a:rPr b="0" i="0" lang="en" sz="1300">
                <a:solidFill>
                  <a:srgbClr val="FFFFFF"/>
                </a:solidFill>
                <a:latin typeface="Inter Tight"/>
                <a:ea typeface="Inter Tight"/>
                <a:cs typeface="Inter Tight"/>
                <a:sym typeface="Inter Tight"/>
              </a:rPr>
              <a:t>Tiered storage</a:t>
            </a:r>
            <a:endParaRPr b="0" i="0" sz="1300">
              <a:solidFill>
                <a:srgbClr val="FFFFFF"/>
              </a:solidFill>
              <a:latin typeface="Inter Tight"/>
              <a:ea typeface="Inter Tight"/>
              <a:cs typeface="Inter Tight"/>
              <a:sym typeface="Inter Tight"/>
            </a:endParaRPr>
          </a:p>
          <a:p>
            <a:pPr indent="-311150" lvl="0" marL="457200" rtl="0" algn="l">
              <a:spcBef>
                <a:spcPts val="600"/>
              </a:spcBef>
              <a:spcAft>
                <a:spcPts val="0"/>
              </a:spcAft>
              <a:buClr>
                <a:srgbClr val="FFFFFF"/>
              </a:buClr>
              <a:buSzPts val="1300"/>
              <a:buFont typeface="Inter Tight"/>
              <a:buChar char="●"/>
            </a:pPr>
            <a:r>
              <a:rPr b="0" i="0" lang="en" sz="1300">
                <a:solidFill>
                  <a:srgbClr val="FFFFFF"/>
                </a:solidFill>
                <a:latin typeface="Inter Tight"/>
                <a:ea typeface="Inter Tight"/>
                <a:cs typeface="Inter Tight"/>
                <a:sym typeface="Inter Tight"/>
              </a:rPr>
              <a:t>ISM</a:t>
            </a:r>
            <a:endParaRPr b="0" i="0" sz="1300">
              <a:solidFill>
                <a:srgbClr val="FFFFFF"/>
              </a:solidFill>
              <a:latin typeface="Inter Tight"/>
              <a:ea typeface="Inter Tight"/>
              <a:cs typeface="Inter Tight"/>
              <a:sym typeface="Inter Tight"/>
            </a:endParaRPr>
          </a:p>
          <a:p>
            <a:pPr indent="-311150" lvl="0" marL="457200" rtl="0" algn="l">
              <a:spcBef>
                <a:spcPts val="600"/>
              </a:spcBef>
              <a:spcAft>
                <a:spcPts val="0"/>
              </a:spcAft>
              <a:buClr>
                <a:srgbClr val="FFFFFF"/>
              </a:buClr>
              <a:buSzPts val="1300"/>
              <a:buFont typeface="Inter Tight"/>
              <a:buChar char="●"/>
            </a:pPr>
            <a:r>
              <a:rPr b="0" i="0" lang="en" sz="1300">
                <a:solidFill>
                  <a:srgbClr val="FFFFFF"/>
                </a:solidFill>
                <a:latin typeface="Inter Tight"/>
                <a:ea typeface="Inter Tight"/>
                <a:cs typeface="Inter Tight"/>
                <a:sym typeface="Inter Tight"/>
              </a:rPr>
              <a:t>Patching</a:t>
            </a:r>
            <a:endParaRPr b="0" i="0" sz="1300">
              <a:solidFill>
                <a:srgbClr val="FFFFFF"/>
              </a:solidFill>
              <a:latin typeface="Inter Tight"/>
              <a:ea typeface="Inter Tight"/>
              <a:cs typeface="Inter Tight"/>
              <a:sym typeface="Inter Tight"/>
            </a:endParaRPr>
          </a:p>
          <a:p>
            <a:pPr indent="-311150" lvl="0" marL="457200" rtl="0" algn="l">
              <a:spcBef>
                <a:spcPts val="600"/>
              </a:spcBef>
              <a:spcAft>
                <a:spcPts val="0"/>
              </a:spcAft>
              <a:buClr>
                <a:srgbClr val="FFFFFF"/>
              </a:buClr>
              <a:buSzPts val="1300"/>
              <a:buFont typeface="Inter Tight"/>
              <a:buChar char="●"/>
            </a:pPr>
            <a:r>
              <a:rPr b="0" i="0" lang="en" sz="1300">
                <a:solidFill>
                  <a:srgbClr val="FFFFFF"/>
                </a:solidFill>
                <a:latin typeface="Inter Tight"/>
                <a:ea typeface="Inter Tight"/>
                <a:cs typeface="Inter Tight"/>
                <a:sym typeface="Inter Tight"/>
              </a:rPr>
              <a:t>snapshots</a:t>
            </a:r>
            <a:endParaRPr b="0" i="0" sz="1300">
              <a:solidFill>
                <a:srgbClr val="FFFFFF"/>
              </a:solidFill>
              <a:latin typeface="Inter Tight"/>
              <a:ea typeface="Inter Tight"/>
              <a:cs typeface="Inter Tight"/>
              <a:sym typeface="Inter Tight"/>
            </a:endParaRPr>
          </a:p>
          <a:p>
            <a:pPr indent="-311150" lvl="0" marL="457200" rtl="0" algn="l">
              <a:spcBef>
                <a:spcPts val="600"/>
              </a:spcBef>
              <a:spcAft>
                <a:spcPts val="0"/>
              </a:spcAft>
              <a:buClr>
                <a:srgbClr val="FFFFFF"/>
              </a:buClr>
              <a:buSzPts val="1300"/>
              <a:buFont typeface="Inter Tight"/>
              <a:buChar char="●"/>
            </a:pPr>
            <a:r>
              <a:rPr b="0" i="0" lang="en" sz="1300">
                <a:solidFill>
                  <a:srgbClr val="FFFFFF"/>
                </a:solidFill>
                <a:latin typeface="Inter Tight"/>
                <a:ea typeface="Inter Tight"/>
                <a:cs typeface="Inter Tight"/>
                <a:sym typeface="Inter Tight"/>
              </a:rPr>
              <a:t>HA</a:t>
            </a:r>
            <a:endParaRPr b="0" i="0" sz="1300">
              <a:solidFill>
                <a:srgbClr val="FFFFFF"/>
              </a:solidFill>
              <a:latin typeface="Inter Tight"/>
              <a:ea typeface="Inter Tight"/>
              <a:cs typeface="Inter Tight"/>
              <a:sym typeface="Inter Tight"/>
            </a:endParaRPr>
          </a:p>
          <a:p>
            <a:pPr indent="-311150" lvl="0" marL="457200" rtl="0" algn="l">
              <a:spcBef>
                <a:spcPts val="600"/>
              </a:spcBef>
              <a:spcAft>
                <a:spcPts val="600"/>
              </a:spcAft>
              <a:buClr>
                <a:srgbClr val="FFFFFF"/>
              </a:buClr>
              <a:buSzPts val="1300"/>
              <a:buFont typeface="Inter Tight"/>
              <a:buChar char="●"/>
            </a:pPr>
            <a:r>
              <a:rPr b="0" i="0" lang="en" sz="1300">
                <a:solidFill>
                  <a:srgbClr val="FFFFFF"/>
                </a:solidFill>
                <a:latin typeface="Inter Tight"/>
                <a:ea typeface="Inter Tight"/>
                <a:cs typeface="Inter Tight"/>
                <a:sym typeface="Inter Tight"/>
              </a:rPr>
              <a:t>IAM request signing</a:t>
            </a:r>
            <a:endParaRPr b="0" i="0" sz="1300">
              <a:solidFill>
                <a:srgbClr val="FFFFFF"/>
              </a:solidFill>
              <a:latin typeface="Inter Tight"/>
              <a:ea typeface="Inter Tight"/>
              <a:cs typeface="Inter Tight"/>
              <a:sym typeface="Inter T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8"/>
          <p:cNvSpPr txBox="1"/>
          <p:nvPr/>
        </p:nvSpPr>
        <p:spPr>
          <a:xfrm>
            <a:off x="558800" y="457200"/>
            <a:ext cx="8020200" cy="571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800">
                <a:solidFill>
                  <a:srgbClr val="461F8C"/>
                </a:solidFill>
                <a:latin typeface="Inter Tight"/>
                <a:ea typeface="Inter Tight"/>
                <a:cs typeface="Inter Tight"/>
                <a:sym typeface="Inter Tight"/>
              </a:rPr>
              <a:t>What does FAST mean anyway?</a:t>
            </a:r>
            <a:endParaRPr b="1" sz="2800">
              <a:solidFill>
                <a:srgbClr val="461F8C"/>
              </a:solidFill>
              <a:latin typeface="Inter Tight"/>
              <a:ea typeface="Inter Tight"/>
              <a:cs typeface="Inter Tight"/>
              <a:sym typeface="Inter Tight"/>
            </a:endParaRPr>
          </a:p>
        </p:txBody>
      </p:sp>
      <p:grpSp>
        <p:nvGrpSpPr>
          <p:cNvPr id="98" name="Google Shape;98;p18"/>
          <p:cNvGrpSpPr/>
          <p:nvPr/>
        </p:nvGrpSpPr>
        <p:grpSpPr>
          <a:xfrm>
            <a:off x="558800" y="1238250"/>
            <a:ext cx="2476500" cy="3286200"/>
            <a:chOff x="0" y="0"/>
            <a:chExt cx="2476500" cy="3286200"/>
          </a:xfrm>
        </p:grpSpPr>
        <p:sp>
          <p:nvSpPr>
            <p:cNvPr id="99" name="Google Shape;99;p18"/>
            <p:cNvSpPr/>
            <p:nvPr/>
          </p:nvSpPr>
          <p:spPr>
            <a:xfrm>
              <a:off x="0" y="0"/>
              <a:ext cx="2476500" cy="3286200"/>
            </a:xfrm>
            <a:prstGeom prst="roundRect">
              <a:avLst>
                <a:gd fmla="val 9230" name="adj"/>
              </a:avLst>
            </a:prstGeom>
            <a:solidFill>
              <a:srgbClr val="461F8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0" name="Google Shape;100;p18"/>
            <p:cNvSpPr txBox="1"/>
            <p:nvPr/>
          </p:nvSpPr>
          <p:spPr>
            <a:xfrm>
              <a:off x="228600" y="228600"/>
              <a:ext cx="2019300" cy="2829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100">
                  <a:solidFill>
                    <a:srgbClr val="F8FB4C"/>
                  </a:solidFill>
                  <a:latin typeface="Inter Tight"/>
                  <a:ea typeface="Inter Tight"/>
                  <a:cs typeface="Inter Tight"/>
                  <a:sym typeface="Inter Tight"/>
                </a:rPr>
                <a:t>TIER 01</a:t>
              </a:r>
              <a:endParaRPr b="1" sz="1100">
                <a:solidFill>
                  <a:srgbClr val="F8FB4C"/>
                </a:solidFill>
                <a:latin typeface="Inter Tight"/>
                <a:ea typeface="Inter Tight"/>
                <a:cs typeface="Inter Tight"/>
                <a:sym typeface="Inter Tight"/>
              </a:endParaRPr>
            </a:p>
            <a:p>
              <a:pPr indent="0" lvl="0" marL="0" rtl="0" algn="l">
                <a:spcBef>
                  <a:spcPts val="300"/>
                </a:spcBef>
                <a:spcAft>
                  <a:spcPts val="0"/>
                </a:spcAft>
                <a:buNone/>
              </a:pPr>
              <a:r>
                <a:rPr b="1" lang="en" sz="2000">
                  <a:solidFill>
                    <a:srgbClr val="FFFFFF"/>
                  </a:solidFill>
                  <a:latin typeface="Inter Tight"/>
                  <a:ea typeface="Inter Tight"/>
                  <a:cs typeface="Inter Tight"/>
                  <a:sym typeface="Inter Tight"/>
                </a:rPr>
                <a:t>Hot (EBS)</a:t>
              </a:r>
              <a:endParaRPr b="1" sz="2000">
                <a:solidFill>
                  <a:srgbClr val="FFFFFF"/>
                </a:solidFill>
                <a:latin typeface="Inter Tight"/>
                <a:ea typeface="Inter Tight"/>
                <a:cs typeface="Inter Tight"/>
                <a:sym typeface="Inter Tight"/>
              </a:endParaRPr>
            </a:p>
            <a:p>
              <a:pPr indent="0" lvl="0" marL="0" rtl="0" algn="l">
                <a:spcBef>
                  <a:spcPts val="1500"/>
                </a:spcBef>
                <a:spcAft>
                  <a:spcPts val="0"/>
                </a:spcAft>
                <a:buNone/>
              </a:pPr>
              <a:r>
                <a:rPr b="1" lang="en" sz="1000">
                  <a:solidFill>
                    <a:srgbClr val="D9C9FF"/>
                  </a:solidFill>
                  <a:latin typeface="Inter Tight"/>
                  <a:ea typeface="Inter Tight"/>
                  <a:cs typeface="Inter Tight"/>
                  <a:sym typeface="Inter Tight"/>
                </a:rPr>
                <a:t>SEARCH LATENCY</a:t>
              </a:r>
              <a:endParaRPr b="1" sz="1000">
                <a:solidFill>
                  <a:srgbClr val="D9C9FF"/>
                </a:solidFill>
                <a:latin typeface="Inter Tight"/>
                <a:ea typeface="Inter Tight"/>
                <a:cs typeface="Inter Tight"/>
                <a:sym typeface="Inter Tight"/>
              </a:endParaRPr>
            </a:p>
            <a:p>
              <a:pPr indent="0" lvl="0" marL="0" rtl="0" algn="l">
                <a:spcBef>
                  <a:spcPts val="0"/>
                </a:spcBef>
                <a:spcAft>
                  <a:spcPts val="0"/>
                </a:spcAft>
                <a:buNone/>
              </a:pPr>
              <a:r>
                <a:rPr b="1" lang="en" sz="2600">
                  <a:solidFill>
                    <a:srgbClr val="FFFFFF"/>
                  </a:solidFill>
                  <a:latin typeface="Inter Tight"/>
                  <a:ea typeface="Inter Tight"/>
                  <a:cs typeface="Inter Tight"/>
                  <a:sym typeface="Inter Tight"/>
                </a:rPr>
                <a:t>57 ms</a:t>
              </a:r>
              <a:endParaRPr b="1" sz="2600">
                <a:solidFill>
                  <a:srgbClr val="FFFFFF"/>
                </a:solidFill>
                <a:latin typeface="Inter Tight"/>
                <a:ea typeface="Inter Tight"/>
                <a:cs typeface="Inter Tight"/>
                <a:sym typeface="Inter Tight"/>
              </a:endParaRPr>
            </a:p>
            <a:p>
              <a:pPr indent="0" lvl="0" marL="0" rtl="0" algn="l">
                <a:spcBef>
                  <a:spcPts val="1200"/>
                </a:spcBef>
                <a:spcAft>
                  <a:spcPts val="0"/>
                </a:spcAft>
                <a:buNone/>
              </a:pPr>
              <a:r>
                <a:rPr b="1" lang="en" sz="1000">
                  <a:solidFill>
                    <a:srgbClr val="D9C9FF"/>
                  </a:solidFill>
                  <a:latin typeface="Inter Tight"/>
                  <a:ea typeface="Inter Tight"/>
                  <a:cs typeface="Inter Tight"/>
                  <a:sym typeface="Inter Tight"/>
                </a:rPr>
                <a:t>AGGREGATION</a:t>
              </a:r>
              <a:endParaRPr b="1" sz="1000">
                <a:solidFill>
                  <a:srgbClr val="D9C9FF"/>
                </a:solidFill>
                <a:latin typeface="Inter Tight"/>
                <a:ea typeface="Inter Tight"/>
                <a:cs typeface="Inter Tight"/>
                <a:sym typeface="Inter Tight"/>
              </a:endParaRPr>
            </a:p>
            <a:p>
              <a:pPr indent="0" lvl="0" marL="0" rtl="0" algn="l">
                <a:spcBef>
                  <a:spcPts val="0"/>
                </a:spcBef>
                <a:spcAft>
                  <a:spcPts val="0"/>
                </a:spcAft>
                <a:buNone/>
              </a:pPr>
              <a:r>
                <a:rPr b="1" lang="en" sz="2600">
                  <a:solidFill>
                    <a:srgbClr val="FFFFFF"/>
                  </a:solidFill>
                  <a:latin typeface="Inter Tight"/>
                  <a:ea typeface="Inter Tight"/>
                  <a:cs typeface="Inter Tight"/>
                  <a:sym typeface="Inter Tight"/>
                </a:rPr>
                <a:t>890 ms</a:t>
              </a:r>
              <a:endParaRPr b="1" sz="2600">
                <a:solidFill>
                  <a:srgbClr val="FFFFFF"/>
                </a:solidFill>
                <a:latin typeface="Inter Tight"/>
                <a:ea typeface="Inter Tight"/>
                <a:cs typeface="Inter Tight"/>
                <a:sym typeface="Inter Tight"/>
              </a:endParaRPr>
            </a:p>
            <a:p>
              <a:pPr indent="0" lvl="0" marL="0" rtl="0" algn="l">
                <a:spcBef>
                  <a:spcPts val="1500"/>
                </a:spcBef>
                <a:spcAft>
                  <a:spcPts val="0"/>
                </a:spcAft>
                <a:buNone/>
              </a:pPr>
              <a:r>
                <a:rPr b="1" lang="en" sz="1000">
                  <a:solidFill>
                    <a:srgbClr val="D9C9FF"/>
                  </a:solidFill>
                  <a:latin typeface="Inter Tight"/>
                  <a:ea typeface="Inter Tight"/>
                  <a:cs typeface="Inter Tight"/>
                  <a:sym typeface="Inter Tight"/>
                </a:rPr>
                <a:t>NOTES</a:t>
              </a:r>
              <a:endParaRPr b="1" sz="1000">
                <a:solidFill>
                  <a:srgbClr val="D9C9FF"/>
                </a:solidFill>
                <a:latin typeface="Inter Tight"/>
                <a:ea typeface="Inter Tight"/>
                <a:cs typeface="Inter Tight"/>
                <a:sym typeface="Inter Tight"/>
              </a:endParaRPr>
            </a:p>
            <a:p>
              <a:pPr indent="0" lvl="0" marL="0" rtl="0" algn="l">
                <a:spcBef>
                  <a:spcPts val="150"/>
                </a:spcBef>
                <a:spcAft>
                  <a:spcPts val="0"/>
                </a:spcAft>
                <a:buNone/>
              </a:pPr>
              <a:r>
                <a:rPr b="0" lang="en" sz="1300">
                  <a:solidFill>
                    <a:srgbClr val="FFFFFF"/>
                  </a:solidFill>
                  <a:latin typeface="Inter Tight"/>
                  <a:ea typeface="Inter Tight"/>
                  <a:cs typeface="Inter Tight"/>
                  <a:sym typeface="Inter Tight"/>
                </a:rPr>
                <a:t>Read + write</a:t>
              </a:r>
              <a:endParaRPr b="0" sz="1300">
                <a:solidFill>
                  <a:srgbClr val="FFFFFF"/>
                </a:solidFill>
                <a:latin typeface="Inter Tight"/>
                <a:ea typeface="Inter Tight"/>
                <a:cs typeface="Inter Tight"/>
                <a:sym typeface="Inter Tight"/>
              </a:endParaRPr>
            </a:p>
          </p:txBody>
        </p:sp>
      </p:grpSp>
      <p:grpSp>
        <p:nvGrpSpPr>
          <p:cNvPr id="101" name="Google Shape;101;p18"/>
          <p:cNvGrpSpPr/>
          <p:nvPr/>
        </p:nvGrpSpPr>
        <p:grpSpPr>
          <a:xfrm>
            <a:off x="3276600" y="1238250"/>
            <a:ext cx="2476500" cy="3286200"/>
            <a:chOff x="0" y="0"/>
            <a:chExt cx="2476500" cy="3286200"/>
          </a:xfrm>
        </p:grpSpPr>
        <p:sp>
          <p:nvSpPr>
            <p:cNvPr id="102" name="Google Shape;102;p18"/>
            <p:cNvSpPr/>
            <p:nvPr/>
          </p:nvSpPr>
          <p:spPr>
            <a:xfrm>
              <a:off x="0" y="0"/>
              <a:ext cx="2476500" cy="3286200"/>
            </a:xfrm>
            <a:prstGeom prst="roundRect">
              <a:avLst>
                <a:gd fmla="val 9230" name="adj"/>
              </a:avLst>
            </a:prstGeom>
            <a:solidFill>
              <a:srgbClr val="F8F8FA"/>
            </a:solidFill>
            <a:ln cap="flat" cmpd="sng" w="12675">
              <a:solidFill>
                <a:srgbClr val="E0E0E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3" name="Google Shape;103;p18"/>
            <p:cNvSpPr txBox="1"/>
            <p:nvPr/>
          </p:nvSpPr>
          <p:spPr>
            <a:xfrm>
              <a:off x="228600" y="228600"/>
              <a:ext cx="2019300" cy="2829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100">
                  <a:solidFill>
                    <a:srgbClr val="7D2EFF"/>
                  </a:solidFill>
                  <a:latin typeface="Inter Tight"/>
                  <a:ea typeface="Inter Tight"/>
                  <a:cs typeface="Inter Tight"/>
                  <a:sym typeface="Inter Tight"/>
                </a:rPr>
                <a:t>TIER 02</a:t>
              </a:r>
              <a:endParaRPr b="1" sz="1100">
                <a:solidFill>
                  <a:srgbClr val="7D2EFF"/>
                </a:solidFill>
                <a:latin typeface="Inter Tight"/>
                <a:ea typeface="Inter Tight"/>
                <a:cs typeface="Inter Tight"/>
                <a:sym typeface="Inter Tight"/>
              </a:endParaRPr>
            </a:p>
            <a:p>
              <a:pPr indent="0" lvl="0" marL="0" rtl="0" algn="l">
                <a:spcBef>
                  <a:spcPts val="300"/>
                </a:spcBef>
                <a:spcAft>
                  <a:spcPts val="0"/>
                </a:spcAft>
                <a:buNone/>
              </a:pPr>
              <a:r>
                <a:rPr b="1" lang="en" sz="2000">
                  <a:solidFill>
                    <a:srgbClr val="26262E"/>
                  </a:solidFill>
                  <a:latin typeface="Inter Tight"/>
                  <a:ea typeface="Inter Tight"/>
                  <a:cs typeface="Inter Tight"/>
                  <a:sym typeface="Inter Tight"/>
                </a:rPr>
                <a:t>Warm (S3)</a:t>
              </a:r>
              <a:endParaRPr b="1" sz="2000">
                <a:solidFill>
                  <a:srgbClr val="26262E"/>
                </a:solidFill>
                <a:latin typeface="Inter Tight"/>
                <a:ea typeface="Inter Tight"/>
                <a:cs typeface="Inter Tight"/>
                <a:sym typeface="Inter Tight"/>
              </a:endParaRPr>
            </a:p>
            <a:p>
              <a:pPr indent="0" lvl="0" marL="0" rtl="0" algn="l">
                <a:spcBef>
                  <a:spcPts val="1500"/>
                </a:spcBef>
                <a:spcAft>
                  <a:spcPts val="0"/>
                </a:spcAft>
                <a:buNone/>
              </a:pPr>
              <a:r>
                <a:rPr b="1" lang="en" sz="1000">
                  <a:solidFill>
                    <a:srgbClr val="8C8C99"/>
                  </a:solidFill>
                  <a:latin typeface="Inter Tight"/>
                  <a:ea typeface="Inter Tight"/>
                  <a:cs typeface="Inter Tight"/>
                  <a:sym typeface="Inter Tight"/>
                </a:rPr>
                <a:t>SEARCH LATENCY</a:t>
              </a:r>
              <a:endParaRPr b="1" sz="1000">
                <a:solidFill>
                  <a:srgbClr val="8C8C99"/>
                </a:solidFill>
                <a:latin typeface="Inter Tight"/>
                <a:ea typeface="Inter Tight"/>
                <a:cs typeface="Inter Tight"/>
                <a:sym typeface="Inter Tight"/>
              </a:endParaRPr>
            </a:p>
            <a:p>
              <a:pPr indent="0" lvl="0" marL="0" rtl="0" algn="l">
                <a:spcBef>
                  <a:spcPts val="0"/>
                </a:spcBef>
                <a:spcAft>
                  <a:spcPts val="0"/>
                </a:spcAft>
                <a:buNone/>
              </a:pPr>
              <a:r>
                <a:rPr b="1" lang="en" sz="2600">
                  <a:solidFill>
                    <a:srgbClr val="26262E"/>
                  </a:solidFill>
                  <a:latin typeface="Inter Tight"/>
                  <a:ea typeface="Inter Tight"/>
                  <a:cs typeface="Inter Tight"/>
                  <a:sym typeface="Inter Tight"/>
                </a:rPr>
                <a:t>60 ms</a:t>
              </a:r>
              <a:endParaRPr b="1" sz="2600">
                <a:solidFill>
                  <a:srgbClr val="26262E"/>
                </a:solidFill>
                <a:latin typeface="Inter Tight"/>
                <a:ea typeface="Inter Tight"/>
                <a:cs typeface="Inter Tight"/>
                <a:sym typeface="Inter Tight"/>
              </a:endParaRPr>
            </a:p>
            <a:p>
              <a:pPr indent="0" lvl="0" marL="0" rtl="0" algn="l">
                <a:spcBef>
                  <a:spcPts val="1200"/>
                </a:spcBef>
                <a:spcAft>
                  <a:spcPts val="0"/>
                </a:spcAft>
                <a:buNone/>
              </a:pPr>
              <a:r>
                <a:rPr b="1" lang="en" sz="1000">
                  <a:solidFill>
                    <a:srgbClr val="8C8C99"/>
                  </a:solidFill>
                  <a:latin typeface="Inter Tight"/>
                  <a:ea typeface="Inter Tight"/>
                  <a:cs typeface="Inter Tight"/>
                  <a:sym typeface="Inter Tight"/>
                </a:rPr>
                <a:t>AGGREGATION</a:t>
              </a:r>
              <a:endParaRPr b="1" sz="1000">
                <a:solidFill>
                  <a:srgbClr val="8C8C99"/>
                </a:solidFill>
                <a:latin typeface="Inter Tight"/>
                <a:ea typeface="Inter Tight"/>
                <a:cs typeface="Inter Tight"/>
                <a:sym typeface="Inter Tight"/>
              </a:endParaRPr>
            </a:p>
            <a:p>
              <a:pPr indent="0" lvl="0" marL="0" rtl="0" algn="l">
                <a:spcBef>
                  <a:spcPts val="0"/>
                </a:spcBef>
                <a:spcAft>
                  <a:spcPts val="0"/>
                </a:spcAft>
                <a:buNone/>
              </a:pPr>
              <a:r>
                <a:rPr b="1" lang="en" sz="2600">
                  <a:solidFill>
                    <a:srgbClr val="461F8C"/>
                  </a:solidFill>
                  <a:latin typeface="Inter Tight"/>
                  <a:ea typeface="Inter Tight"/>
                  <a:cs typeface="Inter Tight"/>
                  <a:sym typeface="Inter Tight"/>
                </a:rPr>
                <a:t>3,967 ms</a:t>
              </a:r>
              <a:endParaRPr b="1" sz="2600">
                <a:solidFill>
                  <a:srgbClr val="461F8C"/>
                </a:solidFill>
                <a:latin typeface="Inter Tight"/>
                <a:ea typeface="Inter Tight"/>
                <a:cs typeface="Inter Tight"/>
                <a:sym typeface="Inter Tight"/>
              </a:endParaRPr>
            </a:p>
            <a:p>
              <a:pPr indent="0" lvl="0" marL="0" rtl="0" algn="l">
                <a:spcBef>
                  <a:spcPts val="1500"/>
                </a:spcBef>
                <a:spcAft>
                  <a:spcPts val="0"/>
                </a:spcAft>
                <a:buNone/>
              </a:pPr>
              <a:r>
                <a:rPr b="1" lang="en" sz="1000">
                  <a:solidFill>
                    <a:srgbClr val="8C8C99"/>
                  </a:solidFill>
                  <a:latin typeface="Inter Tight"/>
                  <a:ea typeface="Inter Tight"/>
                  <a:cs typeface="Inter Tight"/>
                  <a:sym typeface="Inter Tight"/>
                </a:rPr>
                <a:t>NOTES</a:t>
              </a:r>
              <a:endParaRPr b="1" sz="1000">
                <a:solidFill>
                  <a:srgbClr val="8C8C99"/>
                </a:solidFill>
                <a:latin typeface="Inter Tight"/>
                <a:ea typeface="Inter Tight"/>
                <a:cs typeface="Inter Tight"/>
                <a:sym typeface="Inter Tight"/>
              </a:endParaRPr>
            </a:p>
            <a:p>
              <a:pPr indent="0" lvl="0" marL="0" rtl="0" algn="l">
                <a:spcBef>
                  <a:spcPts val="150"/>
                </a:spcBef>
                <a:spcAft>
                  <a:spcPts val="0"/>
                </a:spcAft>
                <a:buNone/>
              </a:pPr>
              <a:r>
                <a:rPr b="0" lang="en" sz="1300">
                  <a:solidFill>
                    <a:srgbClr val="26262E"/>
                  </a:solidFill>
                  <a:latin typeface="Inter Tight"/>
                  <a:ea typeface="Inter Tight"/>
                  <a:cs typeface="Inter Tight"/>
                  <a:sym typeface="Inter Tight"/>
                </a:rPr>
                <a:t>Read-only</a:t>
              </a:r>
              <a:endParaRPr b="0" sz="1300">
                <a:solidFill>
                  <a:srgbClr val="26262E"/>
                </a:solidFill>
                <a:latin typeface="Inter Tight"/>
                <a:ea typeface="Inter Tight"/>
                <a:cs typeface="Inter Tight"/>
                <a:sym typeface="Inter Tight"/>
              </a:endParaRPr>
            </a:p>
          </p:txBody>
        </p:sp>
      </p:grpSp>
      <p:grpSp>
        <p:nvGrpSpPr>
          <p:cNvPr id="104" name="Google Shape;104;p18"/>
          <p:cNvGrpSpPr/>
          <p:nvPr/>
        </p:nvGrpSpPr>
        <p:grpSpPr>
          <a:xfrm>
            <a:off x="5991225" y="1238250"/>
            <a:ext cx="2590800" cy="3286200"/>
            <a:chOff x="0" y="0"/>
            <a:chExt cx="2590800" cy="3286200"/>
          </a:xfrm>
        </p:grpSpPr>
        <p:sp>
          <p:nvSpPr>
            <p:cNvPr id="105" name="Google Shape;105;p18"/>
            <p:cNvSpPr/>
            <p:nvPr/>
          </p:nvSpPr>
          <p:spPr>
            <a:xfrm>
              <a:off x="0" y="0"/>
              <a:ext cx="2590800" cy="3286200"/>
            </a:xfrm>
            <a:prstGeom prst="roundRect">
              <a:avLst>
                <a:gd fmla="val 8823" name="adj"/>
              </a:avLst>
            </a:prstGeom>
            <a:solidFill>
              <a:srgbClr val="F8F8FA"/>
            </a:solidFill>
            <a:ln cap="flat" cmpd="sng" w="12675">
              <a:solidFill>
                <a:srgbClr val="E0E0E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6" name="Google Shape;106;p18"/>
            <p:cNvSpPr txBox="1"/>
            <p:nvPr/>
          </p:nvSpPr>
          <p:spPr>
            <a:xfrm>
              <a:off x="228600" y="228600"/>
              <a:ext cx="2133600" cy="2829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100">
                  <a:solidFill>
                    <a:srgbClr val="8C8C99"/>
                  </a:solidFill>
                  <a:latin typeface="Inter Tight"/>
                  <a:ea typeface="Inter Tight"/>
                  <a:cs typeface="Inter Tight"/>
                  <a:sym typeface="Inter Tight"/>
                </a:rPr>
                <a:t>TIER 03</a:t>
              </a:r>
              <a:endParaRPr b="1" sz="1100">
                <a:solidFill>
                  <a:srgbClr val="8C8C99"/>
                </a:solidFill>
                <a:latin typeface="Inter Tight"/>
                <a:ea typeface="Inter Tight"/>
                <a:cs typeface="Inter Tight"/>
                <a:sym typeface="Inter Tight"/>
              </a:endParaRPr>
            </a:p>
            <a:p>
              <a:pPr indent="0" lvl="0" marL="0" rtl="0" algn="l">
                <a:spcBef>
                  <a:spcPts val="300"/>
                </a:spcBef>
                <a:spcAft>
                  <a:spcPts val="0"/>
                </a:spcAft>
                <a:buNone/>
              </a:pPr>
              <a:r>
                <a:rPr b="1" lang="en" sz="2000">
                  <a:solidFill>
                    <a:srgbClr val="26262E"/>
                  </a:solidFill>
                  <a:latin typeface="Inter Tight"/>
                  <a:ea typeface="Inter Tight"/>
                  <a:cs typeface="Inter Tight"/>
                  <a:sym typeface="Inter Tight"/>
                </a:rPr>
                <a:t>Cold </a:t>
              </a:r>
              <a:r>
                <a:rPr b="0" lang="en" sz="1400">
                  <a:solidFill>
                    <a:srgbClr val="8C8C99"/>
                  </a:solidFill>
                  <a:latin typeface="Inter Tight"/>
                  <a:ea typeface="Inter Tight"/>
                  <a:cs typeface="Inter Tight"/>
                  <a:sym typeface="Inter Tight"/>
                </a:rPr>
                <a:t>(reattached)</a:t>
              </a:r>
              <a:endParaRPr b="1" sz="2000">
                <a:solidFill>
                  <a:srgbClr val="26262E"/>
                </a:solidFill>
                <a:latin typeface="Inter Tight"/>
                <a:ea typeface="Inter Tight"/>
                <a:cs typeface="Inter Tight"/>
                <a:sym typeface="Inter Tight"/>
              </a:endParaRPr>
            </a:p>
            <a:p>
              <a:pPr indent="0" lvl="0" marL="0" rtl="0" algn="l">
                <a:spcBef>
                  <a:spcPts val="1500"/>
                </a:spcBef>
                <a:spcAft>
                  <a:spcPts val="0"/>
                </a:spcAft>
                <a:buNone/>
              </a:pPr>
              <a:r>
                <a:rPr b="1" lang="en" sz="1000">
                  <a:solidFill>
                    <a:srgbClr val="8C8C99"/>
                  </a:solidFill>
                  <a:latin typeface="Inter Tight"/>
                  <a:ea typeface="Inter Tight"/>
                  <a:cs typeface="Inter Tight"/>
                  <a:sym typeface="Inter Tight"/>
                </a:rPr>
                <a:t>SEARCH LATENCY</a:t>
              </a:r>
              <a:endParaRPr b="1" sz="1000">
                <a:solidFill>
                  <a:srgbClr val="8C8C99"/>
                </a:solidFill>
                <a:latin typeface="Inter Tight"/>
                <a:ea typeface="Inter Tight"/>
                <a:cs typeface="Inter Tight"/>
                <a:sym typeface="Inter Tight"/>
              </a:endParaRPr>
            </a:p>
            <a:p>
              <a:pPr indent="0" lvl="0" marL="0" rtl="0" algn="l">
                <a:spcBef>
                  <a:spcPts val="0"/>
                </a:spcBef>
                <a:spcAft>
                  <a:spcPts val="0"/>
                </a:spcAft>
                <a:buNone/>
              </a:pPr>
              <a:r>
                <a:rPr b="1" lang="en" sz="2600">
                  <a:solidFill>
                    <a:srgbClr val="8C8C99"/>
                  </a:solidFill>
                  <a:latin typeface="Inter Tight"/>
                  <a:ea typeface="Inter Tight"/>
                  <a:cs typeface="Inter Tight"/>
                  <a:sym typeface="Inter Tight"/>
                </a:rPr>
                <a:t>N/A</a:t>
              </a:r>
              <a:endParaRPr b="1" sz="2600">
                <a:solidFill>
                  <a:srgbClr val="8C8C99"/>
                </a:solidFill>
                <a:latin typeface="Inter Tight"/>
                <a:ea typeface="Inter Tight"/>
                <a:cs typeface="Inter Tight"/>
                <a:sym typeface="Inter Tight"/>
              </a:endParaRPr>
            </a:p>
            <a:p>
              <a:pPr indent="0" lvl="0" marL="0" rtl="0" algn="l">
                <a:spcBef>
                  <a:spcPts val="1200"/>
                </a:spcBef>
                <a:spcAft>
                  <a:spcPts val="0"/>
                </a:spcAft>
                <a:buNone/>
              </a:pPr>
              <a:r>
                <a:rPr b="1" lang="en" sz="1000">
                  <a:solidFill>
                    <a:srgbClr val="8C8C99"/>
                  </a:solidFill>
                  <a:latin typeface="Inter Tight"/>
                  <a:ea typeface="Inter Tight"/>
                  <a:cs typeface="Inter Tight"/>
                  <a:sym typeface="Inter Tight"/>
                </a:rPr>
                <a:t>AGGREGATION</a:t>
              </a:r>
              <a:endParaRPr b="1" sz="1000">
                <a:solidFill>
                  <a:srgbClr val="8C8C99"/>
                </a:solidFill>
                <a:latin typeface="Inter Tight"/>
                <a:ea typeface="Inter Tight"/>
                <a:cs typeface="Inter Tight"/>
                <a:sym typeface="Inter Tight"/>
              </a:endParaRPr>
            </a:p>
            <a:p>
              <a:pPr indent="0" lvl="0" marL="0" rtl="0" algn="l">
                <a:spcBef>
                  <a:spcPts val="0"/>
                </a:spcBef>
                <a:spcAft>
                  <a:spcPts val="0"/>
                </a:spcAft>
                <a:buNone/>
              </a:pPr>
              <a:r>
                <a:rPr b="1" lang="en" sz="2600">
                  <a:solidFill>
                    <a:srgbClr val="8C8C99"/>
                  </a:solidFill>
                  <a:latin typeface="Inter Tight"/>
                  <a:ea typeface="Inter Tight"/>
                  <a:cs typeface="Inter Tight"/>
                  <a:sym typeface="Inter Tight"/>
                </a:rPr>
                <a:t>N/A</a:t>
              </a:r>
              <a:endParaRPr b="1" sz="2600">
                <a:solidFill>
                  <a:srgbClr val="8C8C99"/>
                </a:solidFill>
                <a:latin typeface="Inter Tight"/>
                <a:ea typeface="Inter Tight"/>
                <a:cs typeface="Inter Tight"/>
                <a:sym typeface="Inter Tight"/>
              </a:endParaRPr>
            </a:p>
            <a:p>
              <a:pPr indent="0" lvl="0" marL="0" rtl="0" algn="l">
                <a:spcBef>
                  <a:spcPts val="1500"/>
                </a:spcBef>
                <a:spcAft>
                  <a:spcPts val="0"/>
                </a:spcAft>
                <a:buNone/>
              </a:pPr>
              <a:r>
                <a:rPr b="1" lang="en" sz="1000">
                  <a:solidFill>
                    <a:srgbClr val="8C8C99"/>
                  </a:solidFill>
                  <a:latin typeface="Inter Tight"/>
                  <a:ea typeface="Inter Tight"/>
                  <a:cs typeface="Inter Tight"/>
                  <a:sym typeface="Inter Tight"/>
                </a:rPr>
                <a:t>NOTES</a:t>
              </a:r>
              <a:endParaRPr b="1" sz="1000">
                <a:solidFill>
                  <a:srgbClr val="8C8C99"/>
                </a:solidFill>
                <a:latin typeface="Inter Tight"/>
                <a:ea typeface="Inter Tight"/>
                <a:cs typeface="Inter Tight"/>
                <a:sym typeface="Inter Tight"/>
              </a:endParaRPr>
            </a:p>
            <a:p>
              <a:pPr indent="0" lvl="0" marL="0" rtl="0" algn="l">
                <a:spcBef>
                  <a:spcPts val="150"/>
                </a:spcBef>
                <a:spcAft>
                  <a:spcPts val="0"/>
                </a:spcAft>
                <a:buNone/>
              </a:pPr>
              <a:r>
                <a:rPr b="0" lang="en" sz="1200">
                  <a:solidFill>
                    <a:srgbClr val="26262E"/>
                  </a:solidFill>
                  <a:latin typeface="Inter Tight"/>
                  <a:ea typeface="Inter Tight"/>
                  <a:cs typeface="Inter Tight"/>
                  <a:sym typeface="Inter Tight"/>
                </a:rPr>
                <a:t>Manual reattach then warm</a:t>
              </a:r>
              <a:endParaRPr b="0" sz="1200">
                <a:solidFill>
                  <a:srgbClr val="26262E"/>
                </a:solidFill>
                <a:latin typeface="Inter Tight"/>
                <a:ea typeface="Inter Tight"/>
                <a:cs typeface="Inter Tight"/>
                <a:sym typeface="Inter Tight"/>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61F8C"/>
        </a:solidFill>
      </p:bgPr>
    </p:bg>
    <p:spTree>
      <p:nvGrpSpPr>
        <p:cNvPr id="110" name="Shape 110"/>
        <p:cNvGrpSpPr/>
        <p:nvPr/>
      </p:nvGrpSpPr>
      <p:grpSpPr>
        <a:xfrm>
          <a:off x="0" y="0"/>
          <a:ext cx="0" cy="0"/>
          <a:chOff x="0" y="0"/>
          <a:chExt cx="0" cy="0"/>
        </a:xfrm>
      </p:grpSpPr>
      <p:sp>
        <p:nvSpPr>
          <p:cNvPr id="111" name="Google Shape;111;p19"/>
          <p:cNvSpPr txBox="1"/>
          <p:nvPr/>
        </p:nvSpPr>
        <p:spPr>
          <a:xfrm>
            <a:off x="558800" y="736600"/>
            <a:ext cx="7620000" cy="888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5400"/>
              <a:buFont typeface="Arial"/>
              <a:buNone/>
            </a:pPr>
            <a:r>
              <a:rPr b="1" lang="en" sz="5400">
                <a:solidFill>
                  <a:srgbClr val="FFFFFF"/>
                </a:solidFill>
                <a:latin typeface="Inter Tight"/>
                <a:ea typeface="Inter Tight"/>
                <a:cs typeface="Inter Tight"/>
                <a:sym typeface="Inter Tight"/>
              </a:rPr>
              <a:t>Implement</a:t>
            </a:r>
            <a:endParaRPr b="1" i="0" sz="5400" u="none" cap="none" strike="noStrike">
              <a:solidFill>
                <a:srgbClr val="FFFFFF"/>
              </a:solidFill>
              <a:latin typeface="Inter Tight"/>
              <a:ea typeface="Inter Tight"/>
              <a:cs typeface="Inter Tight"/>
              <a:sym typeface="Inter Tight"/>
            </a:endParaRPr>
          </a:p>
        </p:txBody>
      </p:sp>
      <p:pic>
        <p:nvPicPr>
          <p:cNvPr id="112" name="Google Shape;112;p19" title="Arkime_Logo_Mark_FullGradient.png"/>
          <p:cNvPicPr preferRelativeResize="0"/>
          <p:nvPr/>
        </p:nvPicPr>
        <p:blipFill>
          <a:blip r:embed="rId3">
            <a:alphaModFix/>
          </a:blip>
          <a:stretch>
            <a:fillRect/>
          </a:stretch>
        </p:blipFill>
        <p:spPr>
          <a:xfrm>
            <a:off x="7706425" y="3060325"/>
            <a:ext cx="752475" cy="14287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0"/>
          <p:cNvSpPr txBox="1"/>
          <p:nvPr/>
        </p:nvSpPr>
        <p:spPr>
          <a:xfrm>
            <a:off x="558800" y="495300"/>
            <a:ext cx="8026500" cy="5715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 sz="2800">
                <a:solidFill>
                  <a:srgbClr val="461F8C"/>
                </a:solidFill>
                <a:latin typeface="Inter Tight"/>
                <a:ea typeface="Inter Tight"/>
                <a:cs typeface="Inter Tight"/>
                <a:sym typeface="Inter Tight"/>
              </a:rPr>
              <a:t>0. First Problem</a:t>
            </a:r>
            <a:endParaRPr b="1" sz="2800">
              <a:solidFill>
                <a:srgbClr val="461F8C"/>
              </a:solidFill>
              <a:latin typeface="Inter Tight"/>
              <a:ea typeface="Inter Tight"/>
              <a:cs typeface="Inter Tight"/>
              <a:sym typeface="Inter Tight"/>
            </a:endParaRPr>
          </a:p>
        </p:txBody>
      </p:sp>
      <p:sp>
        <p:nvSpPr>
          <p:cNvPr id="118" name="Google Shape;118;p20"/>
          <p:cNvSpPr txBox="1"/>
          <p:nvPr/>
        </p:nvSpPr>
        <p:spPr>
          <a:xfrm>
            <a:off x="558800" y="1295400"/>
            <a:ext cx="4724400" cy="3143400"/>
          </a:xfrm>
          <a:prstGeom prst="rect">
            <a:avLst/>
          </a:prstGeom>
          <a:solidFill>
            <a:srgbClr val="F8F8FA"/>
          </a:solidFill>
          <a:ln cap="flat" cmpd="sng" w="12700">
            <a:solidFill>
              <a:srgbClr val="E0E0E8"/>
            </a:solidFill>
            <a:prstDash val="solid"/>
            <a:round/>
            <a:headEnd len="sm" w="sm" type="none"/>
            <a:tailEnd len="sm" w="sm" type="none"/>
          </a:ln>
        </p:spPr>
        <p:txBody>
          <a:bodyPr anchorCtr="0" anchor="ctr" bIns="0" lIns="0" spcFirstLastPara="1" rIns="0" wrap="square" tIns="0">
            <a:noAutofit/>
          </a:bodyPr>
          <a:lstStyle/>
          <a:p>
            <a:pPr indent="0" lvl="0" marL="182880" rtl="0" algn="l">
              <a:spcBef>
                <a:spcPts val="0"/>
              </a:spcBef>
              <a:spcAft>
                <a:spcPts val="0"/>
              </a:spcAft>
              <a:buNone/>
            </a:pPr>
            <a:r>
              <a:rPr b="1" lang="en" sz="2200">
                <a:solidFill>
                  <a:srgbClr val="7D2EFF"/>
                </a:solidFill>
                <a:latin typeface="Inter Tight"/>
                <a:ea typeface="Inter Tight"/>
                <a:cs typeface="Inter Tight"/>
                <a:sym typeface="Inter Tight"/>
              </a:rPr>
              <a:t>PROBLEMS</a:t>
            </a:r>
            <a:endParaRPr b="1" sz="2200">
              <a:solidFill>
                <a:srgbClr val="7D2EFF"/>
              </a:solidFill>
              <a:latin typeface="Inter Tight"/>
              <a:ea typeface="Inter Tight"/>
              <a:cs typeface="Inter Tight"/>
              <a:sym typeface="Inter Tight"/>
            </a:endParaRPr>
          </a:p>
          <a:p>
            <a:pPr indent="0" lvl="0" marL="182880" rtl="0" algn="l">
              <a:spcBef>
                <a:spcPts val="1650"/>
              </a:spcBef>
              <a:spcAft>
                <a:spcPts val="0"/>
              </a:spcAft>
              <a:buNone/>
            </a:pPr>
            <a:r>
              <a:rPr lang="en" sz="2200">
                <a:solidFill>
                  <a:srgbClr val="26262E"/>
                </a:solidFill>
                <a:latin typeface="Inter Tight Medium"/>
                <a:ea typeface="Inter Tight Medium"/>
                <a:cs typeface="Inter Tight Medium"/>
                <a:sym typeface="Inter Tight Medium"/>
              </a:rPr>
              <a:t>S</a:t>
            </a:r>
            <a:r>
              <a:rPr b="0" lang="en" sz="2200">
                <a:solidFill>
                  <a:srgbClr val="26262E"/>
                </a:solidFill>
                <a:latin typeface="Inter Tight Medium"/>
                <a:ea typeface="Inter Tight Medium"/>
                <a:cs typeface="Inter Tight Medium"/>
                <a:sym typeface="Inter Tight Medium"/>
              </a:rPr>
              <a:t>ign ESProxy Tee traffic</a:t>
            </a:r>
            <a:endParaRPr b="0" sz="2200">
              <a:solidFill>
                <a:srgbClr val="26262E"/>
              </a:solidFill>
              <a:latin typeface="Inter Tight Medium"/>
              <a:ea typeface="Inter Tight Medium"/>
              <a:cs typeface="Inter Tight Medium"/>
              <a:sym typeface="Inter Tight Medium"/>
            </a:endParaRPr>
          </a:p>
          <a:p>
            <a:pPr indent="0" lvl="0" marL="182880" rtl="0" algn="l">
              <a:spcBef>
                <a:spcPts val="1500"/>
              </a:spcBef>
              <a:spcAft>
                <a:spcPts val="0"/>
              </a:spcAft>
              <a:buNone/>
            </a:pPr>
            <a:r>
              <a:rPr b="0" lang="en" sz="2200">
                <a:solidFill>
                  <a:srgbClr val="26262E"/>
                </a:solidFill>
                <a:latin typeface="Inter Tight Medium"/>
                <a:ea typeface="Inter Tight Medium"/>
                <a:cs typeface="Inter Tight Medium"/>
                <a:sym typeface="Inter Tight Medium"/>
              </a:rPr>
              <a:t>OpenSearch has 10s index refresh</a:t>
            </a:r>
            <a:endParaRPr b="0" sz="2200">
              <a:solidFill>
                <a:srgbClr val="26262E"/>
              </a:solidFill>
              <a:latin typeface="Inter Tight Medium"/>
              <a:ea typeface="Inter Tight Medium"/>
              <a:cs typeface="Inter Tight Medium"/>
              <a:sym typeface="Inter Tight Medium"/>
            </a:endParaRPr>
          </a:p>
        </p:txBody>
      </p:sp>
      <p:sp>
        <p:nvSpPr>
          <p:cNvPr id="119" name="Google Shape;119;p20"/>
          <p:cNvSpPr/>
          <p:nvPr/>
        </p:nvSpPr>
        <p:spPr>
          <a:xfrm>
            <a:off x="5588003" y="1295400"/>
            <a:ext cx="2997300" cy="3143400"/>
          </a:xfrm>
          <a:prstGeom prst="roundRect">
            <a:avLst>
              <a:gd fmla="val 7626" name="adj"/>
            </a:avLst>
          </a:prstGeom>
          <a:solidFill>
            <a:srgbClr val="461F8C"/>
          </a:solidFill>
          <a:ln>
            <a:noFill/>
          </a:ln>
        </p:spPr>
        <p:txBody>
          <a:bodyPr anchorCtr="0" anchor="ctr" bIns="0" lIns="0" spcFirstLastPara="1" rIns="0" wrap="square" tIns="0">
            <a:noAutofit/>
          </a:bodyPr>
          <a:lstStyle/>
          <a:p>
            <a:pPr indent="0" lvl="0" marL="182880" rtl="0" algn="l">
              <a:spcBef>
                <a:spcPts val="0"/>
              </a:spcBef>
              <a:spcAft>
                <a:spcPts val="0"/>
              </a:spcAft>
              <a:buNone/>
            </a:pPr>
            <a:r>
              <a:rPr b="1" lang="en" sz="2200">
                <a:solidFill>
                  <a:srgbClr val="F8FB4C"/>
                </a:solidFill>
                <a:latin typeface="Inter Tight"/>
                <a:ea typeface="Inter Tight"/>
                <a:cs typeface="Inter Tight"/>
                <a:sym typeface="Inter Tight"/>
              </a:rPr>
              <a:t>SYMPTOMS</a:t>
            </a:r>
            <a:endParaRPr b="1" sz="2200">
              <a:solidFill>
                <a:srgbClr val="F8FB4C"/>
              </a:solidFill>
              <a:latin typeface="Inter Tight"/>
              <a:ea typeface="Inter Tight"/>
              <a:cs typeface="Inter Tight"/>
              <a:sym typeface="Inter Tight"/>
            </a:endParaRPr>
          </a:p>
          <a:p>
            <a:pPr indent="0" lvl="0" marL="182880" rtl="0" algn="l">
              <a:spcBef>
                <a:spcPts val="1650"/>
              </a:spcBef>
              <a:spcAft>
                <a:spcPts val="0"/>
              </a:spcAft>
              <a:buNone/>
            </a:pPr>
            <a:r>
              <a:rPr b="0" lang="en" sz="2200">
                <a:solidFill>
                  <a:srgbClr val="FFFFFF"/>
                </a:solidFill>
                <a:latin typeface="Inter Tight"/>
                <a:ea typeface="Inter Tight"/>
                <a:cs typeface="Inter Tight"/>
                <a:sym typeface="Inter Tight"/>
              </a:rPr>
              <a:t>403’s</a:t>
            </a:r>
            <a:endParaRPr b="0" sz="2200">
              <a:solidFill>
                <a:srgbClr val="FFFFFF"/>
              </a:solidFill>
              <a:latin typeface="Inter Tight"/>
              <a:ea typeface="Inter Tight"/>
              <a:cs typeface="Inter Tight"/>
              <a:sym typeface="Inter Tight"/>
            </a:endParaRPr>
          </a:p>
          <a:p>
            <a:pPr indent="0" lvl="0" marL="182880" rtl="0" algn="l">
              <a:spcBef>
                <a:spcPts val="1500"/>
              </a:spcBef>
              <a:spcAft>
                <a:spcPts val="0"/>
              </a:spcAft>
              <a:buNone/>
            </a:pPr>
            <a:r>
              <a:rPr b="0" lang="en" sz="2200">
                <a:solidFill>
                  <a:srgbClr val="FFFFFF"/>
                </a:solidFill>
                <a:latin typeface="Inter Tight"/>
                <a:ea typeface="Inter Tight"/>
                <a:cs typeface="Inter Tight"/>
                <a:sym typeface="Inter Tight"/>
              </a:rPr>
              <a:t>Missing indices</a:t>
            </a:r>
            <a:endParaRPr b="0" sz="2200">
              <a:solidFill>
                <a:srgbClr val="FFFFFF"/>
              </a:solidFill>
              <a:latin typeface="Inter Tight"/>
              <a:ea typeface="Inter Tight"/>
              <a:cs typeface="Inter Tight"/>
              <a:sym typeface="Inter T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1"/>
          <p:cNvSpPr txBox="1"/>
          <p:nvPr/>
        </p:nvSpPr>
        <p:spPr>
          <a:xfrm>
            <a:off x="558800" y="660400"/>
            <a:ext cx="7874100" cy="558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rPr b="1" lang="en" sz="2700">
                <a:solidFill>
                  <a:srgbClr val="461F8C"/>
                </a:solidFill>
                <a:latin typeface="Inter Tight"/>
                <a:ea typeface="Inter Tight"/>
                <a:cs typeface="Inter Tight"/>
                <a:sym typeface="Inter Tight"/>
              </a:rPr>
              <a:t>0. Fixed</a:t>
            </a:r>
            <a:endParaRPr b="1" i="0" sz="2700" u="none" cap="none" strike="noStrike">
              <a:solidFill>
                <a:srgbClr val="461F8C"/>
              </a:solidFill>
              <a:latin typeface="Inter Tight"/>
              <a:ea typeface="Inter Tight"/>
              <a:cs typeface="Inter Tight"/>
              <a:sym typeface="Inter Tight"/>
            </a:endParaRPr>
          </a:p>
        </p:txBody>
      </p:sp>
      <p:sp>
        <p:nvSpPr>
          <p:cNvPr id="125" name="Google Shape;125;p21"/>
          <p:cNvSpPr/>
          <p:nvPr/>
        </p:nvSpPr>
        <p:spPr>
          <a:xfrm>
            <a:off x="558800" y="2458549"/>
            <a:ext cx="8026500" cy="736500"/>
          </a:xfrm>
          <a:prstGeom prst="roundRect">
            <a:avLst>
              <a:gd fmla="val 16667" name="adj"/>
            </a:avLst>
          </a:prstGeom>
          <a:solidFill>
            <a:srgbClr val="F8F8FA"/>
          </a:solidFill>
          <a:ln cap="flat" cmpd="sng" w="12700">
            <a:solidFill>
              <a:srgbClr val="E0E0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1"/>
              </a:buClr>
              <a:buSzPts val="1300"/>
              <a:buFont typeface="Arial"/>
              <a:buNone/>
            </a:pPr>
            <a:r>
              <a:rPr b="1" lang="en" sz="2000">
                <a:solidFill>
                  <a:srgbClr val="461F8C"/>
                </a:solidFill>
                <a:latin typeface="Inter Tight"/>
                <a:ea typeface="Inter Tight"/>
                <a:cs typeface="Inter Tight"/>
                <a:sym typeface="Inter Tight"/>
              </a:rPr>
              <a:t>#3763  Fix aws-managed OpenSearch cluster index refresh</a:t>
            </a:r>
            <a:endParaRPr b="1" sz="2000">
              <a:solidFill>
                <a:srgbClr val="7D2EFF"/>
              </a:solidFill>
              <a:latin typeface="Inter Tight"/>
              <a:ea typeface="Inter Tight"/>
              <a:cs typeface="Inter Tight"/>
              <a:sym typeface="Inter Tight"/>
            </a:endParaRPr>
          </a:p>
        </p:txBody>
      </p:sp>
      <p:sp>
        <p:nvSpPr>
          <p:cNvPr id="126" name="Google Shape;126;p21"/>
          <p:cNvSpPr/>
          <p:nvPr/>
        </p:nvSpPr>
        <p:spPr>
          <a:xfrm>
            <a:off x="558800" y="1571232"/>
            <a:ext cx="8026500" cy="736500"/>
          </a:xfrm>
          <a:prstGeom prst="roundRect">
            <a:avLst>
              <a:gd fmla="val 16667" name="adj"/>
            </a:avLst>
          </a:prstGeom>
          <a:solidFill>
            <a:srgbClr val="F8F8FA"/>
          </a:solidFill>
          <a:ln cap="flat" cmpd="sng" w="12700">
            <a:solidFill>
              <a:srgbClr val="E0E0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22000"/>
              </a:lnSpc>
              <a:spcBef>
                <a:spcPts val="0"/>
              </a:spcBef>
              <a:spcAft>
                <a:spcPts val="0"/>
              </a:spcAft>
              <a:buClr>
                <a:schemeClr val="dk1"/>
              </a:buClr>
              <a:buSzPts val="1300"/>
              <a:buFont typeface="Arial"/>
              <a:buNone/>
            </a:pPr>
            <a:r>
              <a:rPr b="1" lang="en" sz="2000">
                <a:solidFill>
                  <a:srgbClr val="461F8C"/>
                </a:solidFill>
                <a:latin typeface="Inter Tight"/>
                <a:ea typeface="Inter Tight"/>
                <a:cs typeface="Inter Tight"/>
                <a:sym typeface="Inter Tight"/>
              </a:rPr>
              <a:t>#3789  Add SigV4 signing support to esProxy</a:t>
            </a:r>
            <a:endParaRPr b="1" sz="2000">
              <a:solidFill>
                <a:srgbClr val="461F8C"/>
              </a:solidFill>
              <a:latin typeface="Inter Tight"/>
              <a:ea typeface="Inter Tight"/>
              <a:cs typeface="Inter Tight"/>
              <a:sym typeface="Inter T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grpSp>
        <p:nvGrpSpPr>
          <p:cNvPr id="131" name="Google Shape;131;p22"/>
          <p:cNvGrpSpPr/>
          <p:nvPr/>
        </p:nvGrpSpPr>
        <p:grpSpPr>
          <a:xfrm>
            <a:off x="558800" y="660400"/>
            <a:ext cx="7874100" cy="558900"/>
            <a:chOff x="0" y="0"/>
            <a:chExt cx="7874100" cy="558900"/>
          </a:xfrm>
        </p:grpSpPr>
        <p:sp>
          <p:nvSpPr>
            <p:cNvPr id="132" name="Google Shape;132;p22"/>
            <p:cNvSpPr/>
            <p:nvPr/>
          </p:nvSpPr>
          <p:spPr>
            <a:xfrm>
              <a:off x="0" y="0"/>
              <a:ext cx="7874100" cy="5589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3" name="Google Shape;133;p22"/>
            <p:cNvSpPr txBox="1"/>
            <p:nvPr/>
          </p:nvSpPr>
          <p:spPr>
            <a:xfrm>
              <a:off x="0" y="0"/>
              <a:ext cx="7874100" cy="55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295">
                  <a:solidFill>
                    <a:srgbClr val="461F8C"/>
                  </a:solidFill>
                  <a:latin typeface="Inter Tight"/>
                  <a:ea typeface="Inter Tight"/>
                  <a:cs typeface="Inter Tight"/>
                  <a:sym typeface="Inter Tight"/>
                </a:rPr>
                <a:t>1. Second problem</a:t>
              </a:r>
              <a:endParaRPr b="1" sz="2295">
                <a:solidFill>
                  <a:srgbClr val="461F8C"/>
                </a:solidFill>
                <a:latin typeface="Inter Tight"/>
                <a:ea typeface="Inter Tight"/>
                <a:cs typeface="Inter Tight"/>
                <a:sym typeface="Inter Tight"/>
              </a:endParaRPr>
            </a:p>
          </p:txBody>
        </p:sp>
      </p:grpSp>
      <p:grpSp>
        <p:nvGrpSpPr>
          <p:cNvPr id="134" name="Google Shape;134;p22"/>
          <p:cNvGrpSpPr/>
          <p:nvPr/>
        </p:nvGrpSpPr>
        <p:grpSpPr>
          <a:xfrm>
            <a:off x="558800" y="1422400"/>
            <a:ext cx="8026283" cy="1330147"/>
            <a:chOff x="0" y="0"/>
            <a:chExt cx="4724400" cy="3048000"/>
          </a:xfrm>
        </p:grpSpPr>
        <p:sp>
          <p:nvSpPr>
            <p:cNvPr id="135" name="Google Shape;135;p22"/>
            <p:cNvSpPr/>
            <p:nvPr/>
          </p:nvSpPr>
          <p:spPr>
            <a:xfrm>
              <a:off x="0" y="0"/>
              <a:ext cx="4724400" cy="3048000"/>
            </a:xfrm>
            <a:prstGeom prst="roundRect">
              <a:avLst>
                <a:gd fmla="val 5000" name="adj"/>
              </a:avLst>
            </a:prstGeom>
            <a:solidFill>
              <a:srgbClr val="F8F8FA"/>
            </a:solidFill>
            <a:ln cap="flat" cmpd="sng" w="12700">
              <a:solidFill>
                <a:srgbClr val="E0E0E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6" name="Google Shape;136;p22"/>
            <p:cNvSpPr txBox="1"/>
            <p:nvPr/>
          </p:nvSpPr>
          <p:spPr>
            <a:xfrm>
              <a:off x="0" y="0"/>
              <a:ext cx="4724400" cy="3048000"/>
            </a:xfrm>
            <a:prstGeom prst="rect">
              <a:avLst/>
            </a:prstGeom>
            <a:noFill/>
            <a:ln>
              <a:noFill/>
            </a:ln>
          </p:spPr>
          <p:txBody>
            <a:bodyPr anchorCtr="0" anchor="t" bIns="228600" lIns="228600" spcFirstLastPara="1" rIns="228600" wrap="square" tIns="228600">
              <a:noAutofit/>
            </a:bodyPr>
            <a:lstStyle/>
            <a:p>
              <a:pPr indent="0" lvl="0" marL="0" rtl="0" algn="l">
                <a:spcBef>
                  <a:spcPts val="0"/>
                </a:spcBef>
                <a:spcAft>
                  <a:spcPts val="0"/>
                </a:spcAft>
                <a:buNone/>
              </a:pPr>
              <a:r>
                <a:rPr b="1" lang="en" sz="2000">
                  <a:solidFill>
                    <a:srgbClr val="7D2EFF"/>
                  </a:solidFill>
                  <a:latin typeface="Inter Tight"/>
                  <a:ea typeface="Inter Tight"/>
                  <a:cs typeface="Inter Tight"/>
                  <a:sym typeface="Inter Tight"/>
                </a:rPr>
                <a:t>AUTHENTICATION FLOW</a:t>
              </a:r>
              <a:endParaRPr b="1" sz="2000">
                <a:solidFill>
                  <a:srgbClr val="7D2EFF"/>
                </a:solidFill>
                <a:latin typeface="Inter Tight"/>
                <a:ea typeface="Inter Tight"/>
                <a:cs typeface="Inter Tight"/>
                <a:sym typeface="Inter Tight"/>
              </a:endParaRPr>
            </a:p>
            <a:p>
              <a:pPr indent="0" lvl="0" marL="0" rtl="0" algn="l">
                <a:spcBef>
                  <a:spcPts val="900"/>
                </a:spcBef>
                <a:spcAft>
                  <a:spcPts val="0"/>
                </a:spcAft>
                <a:buNone/>
              </a:pPr>
              <a:r>
                <a:rPr b="1" lang="en" sz="2000">
                  <a:solidFill>
                    <a:srgbClr val="461F8C"/>
                  </a:solidFill>
                  <a:latin typeface="Inter Tight"/>
                  <a:ea typeface="Inter Tight"/>
                  <a:cs typeface="Inter Tight"/>
                  <a:sym typeface="Inter Tight"/>
                </a:rPr>
                <a:t>O</a:t>
              </a:r>
              <a:r>
                <a:rPr b="1" lang="en" sz="2000">
                  <a:solidFill>
                    <a:srgbClr val="461F8C"/>
                  </a:solidFill>
                  <a:latin typeface="Inter Tight"/>
                  <a:ea typeface="Inter Tight"/>
                  <a:cs typeface="Inter Tight"/>
                  <a:sym typeface="Inter Tight"/>
                </a:rPr>
                <a:t>kta User → AWS ALB → JWT Identity → Arkime</a:t>
              </a:r>
              <a:endParaRPr b="1" sz="2000">
                <a:solidFill>
                  <a:srgbClr val="461F8C"/>
                </a:solidFill>
                <a:latin typeface="Inter Tight"/>
                <a:ea typeface="Inter Tight"/>
                <a:cs typeface="Inter Tight"/>
                <a:sym typeface="Inter Tight"/>
              </a:endParaRPr>
            </a:p>
            <a:p>
              <a:pPr indent="0" lvl="0" marL="0" rtl="0" algn="l">
                <a:spcBef>
                  <a:spcPts val="1500"/>
                </a:spcBef>
                <a:spcAft>
                  <a:spcPts val="0"/>
                </a:spcAft>
                <a:buNone/>
              </a:pPr>
              <a:r>
                <a:t/>
              </a:r>
              <a:endParaRPr b="0" sz="2000">
                <a:solidFill>
                  <a:srgbClr val="474752"/>
                </a:solidFill>
                <a:latin typeface="Inter Tight"/>
                <a:ea typeface="Inter Tight"/>
                <a:cs typeface="Inter Tight"/>
                <a:sym typeface="Inter Tight"/>
              </a:endParaRPr>
            </a:p>
          </p:txBody>
        </p:sp>
      </p:grpSp>
      <p:grpSp>
        <p:nvGrpSpPr>
          <p:cNvPr id="137" name="Google Shape;137;p22"/>
          <p:cNvGrpSpPr/>
          <p:nvPr/>
        </p:nvGrpSpPr>
        <p:grpSpPr>
          <a:xfrm>
            <a:off x="559025" y="2955650"/>
            <a:ext cx="8026170" cy="1514551"/>
            <a:chOff x="0" y="0"/>
            <a:chExt cx="2997300" cy="3048000"/>
          </a:xfrm>
        </p:grpSpPr>
        <p:sp>
          <p:nvSpPr>
            <p:cNvPr id="138" name="Google Shape;138;p22"/>
            <p:cNvSpPr/>
            <p:nvPr/>
          </p:nvSpPr>
          <p:spPr>
            <a:xfrm>
              <a:off x="0" y="0"/>
              <a:ext cx="2997300" cy="3048000"/>
            </a:xfrm>
            <a:prstGeom prst="roundRect">
              <a:avLst>
                <a:gd fmla="val 7626" name="adj"/>
              </a:avLst>
            </a:prstGeom>
            <a:solidFill>
              <a:srgbClr val="461F8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9" name="Google Shape;139;p22"/>
            <p:cNvSpPr txBox="1"/>
            <p:nvPr/>
          </p:nvSpPr>
          <p:spPr>
            <a:xfrm>
              <a:off x="0" y="0"/>
              <a:ext cx="2997300" cy="3048000"/>
            </a:xfrm>
            <a:prstGeom prst="rect">
              <a:avLst/>
            </a:prstGeom>
            <a:noFill/>
            <a:ln>
              <a:noFill/>
            </a:ln>
          </p:spPr>
          <p:txBody>
            <a:bodyPr anchorCtr="0" anchor="t" bIns="228600" lIns="228600" spcFirstLastPara="1" rIns="228600" wrap="square" tIns="228600">
              <a:noAutofit/>
            </a:bodyPr>
            <a:lstStyle/>
            <a:p>
              <a:pPr indent="0" lvl="0" marL="0" rtl="0" algn="l">
                <a:spcBef>
                  <a:spcPts val="0"/>
                </a:spcBef>
                <a:spcAft>
                  <a:spcPts val="0"/>
                </a:spcAft>
                <a:buNone/>
              </a:pPr>
              <a:r>
                <a:rPr b="1" lang="en" sz="2000">
                  <a:solidFill>
                    <a:srgbClr val="F8FB4C"/>
                  </a:solidFill>
                  <a:latin typeface="Inter Tight"/>
                  <a:ea typeface="Inter Tight"/>
                  <a:cs typeface="Inter Tight"/>
                  <a:sym typeface="Inter Tight"/>
                </a:rPr>
                <a:t>THE LIMITATION</a:t>
              </a:r>
              <a:endParaRPr b="1" sz="2000">
                <a:solidFill>
                  <a:srgbClr val="F8FB4C"/>
                </a:solidFill>
                <a:latin typeface="Inter Tight"/>
                <a:ea typeface="Inter Tight"/>
                <a:cs typeface="Inter Tight"/>
                <a:sym typeface="Inter Tight"/>
              </a:endParaRPr>
            </a:p>
            <a:p>
              <a:pPr indent="0" lvl="0" marL="0" rtl="0" algn="l">
                <a:spcBef>
                  <a:spcPts val="900"/>
                </a:spcBef>
                <a:spcAft>
                  <a:spcPts val="1200"/>
                </a:spcAft>
                <a:buNone/>
              </a:pPr>
              <a:r>
                <a:rPr b="1" lang="en" sz="2000">
                  <a:solidFill>
                    <a:srgbClr val="FFFFFF"/>
                  </a:solidFill>
                  <a:latin typeface="Inter Tight"/>
                  <a:ea typeface="Inter Tight"/>
                  <a:cs typeface="Inter Tight"/>
                  <a:sym typeface="Inter Tight"/>
                </a:rPr>
                <a:t>Need</a:t>
              </a:r>
              <a:r>
                <a:rPr b="1" lang="en" sz="2000">
                  <a:solidFill>
                    <a:srgbClr val="FFFFFF"/>
                  </a:solidFill>
                  <a:latin typeface="Inter Tight"/>
                  <a:ea typeface="Inter Tight"/>
                  <a:cs typeface="Inter Tight"/>
                  <a:sym typeface="Inter Tight"/>
                </a:rPr>
                <a:t> Okta User, not just user ID</a:t>
              </a:r>
              <a:endParaRPr b="0" sz="2000">
                <a:solidFill>
                  <a:srgbClr val="E0E0E8"/>
                </a:solidFill>
                <a:latin typeface="Inter Tight"/>
                <a:ea typeface="Inter Tight"/>
                <a:cs typeface="Inter Tight"/>
                <a:sym typeface="Inter Tight"/>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3"/>
          <p:cNvSpPr/>
          <p:nvPr/>
        </p:nvSpPr>
        <p:spPr>
          <a:xfrm>
            <a:off x="558800" y="419100"/>
            <a:ext cx="7620000" cy="190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145" name="Google Shape;145;p23"/>
          <p:cNvGrpSpPr/>
          <p:nvPr/>
        </p:nvGrpSpPr>
        <p:grpSpPr>
          <a:xfrm>
            <a:off x="558800" y="647700"/>
            <a:ext cx="7874100" cy="552600"/>
            <a:chOff x="0" y="0"/>
            <a:chExt cx="7874100" cy="552600"/>
          </a:xfrm>
        </p:grpSpPr>
        <p:sp>
          <p:nvSpPr>
            <p:cNvPr id="146" name="Google Shape;146;p23"/>
            <p:cNvSpPr/>
            <p:nvPr/>
          </p:nvSpPr>
          <p:spPr>
            <a:xfrm>
              <a:off x="0" y="0"/>
              <a:ext cx="7874100" cy="5526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7" name="Google Shape;147;p23"/>
            <p:cNvSpPr txBox="1"/>
            <p:nvPr/>
          </p:nvSpPr>
          <p:spPr>
            <a:xfrm>
              <a:off x="0" y="0"/>
              <a:ext cx="7874100" cy="552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700">
                  <a:solidFill>
                    <a:srgbClr val="461F8C"/>
                  </a:solidFill>
                  <a:latin typeface="Inter Tight"/>
                  <a:ea typeface="Inter Tight"/>
                  <a:cs typeface="Inter Tight"/>
                  <a:sym typeface="Inter Tight"/>
                </a:rPr>
                <a:t>1. Fixed</a:t>
              </a:r>
              <a:endParaRPr b="1" sz="2700">
                <a:solidFill>
                  <a:srgbClr val="461F8C"/>
                </a:solidFill>
                <a:latin typeface="Inter Tight"/>
                <a:ea typeface="Inter Tight"/>
                <a:cs typeface="Inter Tight"/>
                <a:sym typeface="Inter Tight"/>
              </a:endParaRPr>
            </a:p>
          </p:txBody>
        </p:sp>
      </p:grpSp>
      <p:grpSp>
        <p:nvGrpSpPr>
          <p:cNvPr id="148" name="Google Shape;148;p23"/>
          <p:cNvGrpSpPr/>
          <p:nvPr/>
        </p:nvGrpSpPr>
        <p:grpSpPr>
          <a:xfrm>
            <a:off x="558800" y="1428700"/>
            <a:ext cx="8026500" cy="1143057"/>
            <a:chOff x="0" y="0"/>
            <a:chExt cx="8026500" cy="1714500"/>
          </a:xfrm>
        </p:grpSpPr>
        <p:sp>
          <p:nvSpPr>
            <p:cNvPr id="149" name="Google Shape;149;p23"/>
            <p:cNvSpPr/>
            <p:nvPr/>
          </p:nvSpPr>
          <p:spPr>
            <a:xfrm>
              <a:off x="0" y="0"/>
              <a:ext cx="8026500" cy="1714500"/>
            </a:xfrm>
            <a:prstGeom prst="roundRect">
              <a:avLst>
                <a:gd fmla="val 7777" name="adj"/>
              </a:avLst>
            </a:prstGeom>
            <a:solidFill>
              <a:srgbClr val="F8F8FA"/>
            </a:solidFill>
            <a:ln cap="flat" cmpd="sng" w="12700">
              <a:solidFill>
                <a:srgbClr val="E0E0E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0" name="Google Shape;150;p23"/>
            <p:cNvSpPr txBox="1"/>
            <p:nvPr/>
          </p:nvSpPr>
          <p:spPr>
            <a:xfrm>
              <a:off x="228600" y="190500"/>
              <a:ext cx="7569300" cy="13335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t/>
              </a:r>
              <a:endParaRPr b="1" sz="2000">
                <a:solidFill>
                  <a:srgbClr val="7D2EFF"/>
                </a:solidFill>
                <a:latin typeface="Inter Tight"/>
                <a:ea typeface="Inter Tight"/>
                <a:cs typeface="Inter Tight"/>
                <a:sym typeface="Inter Tight"/>
              </a:endParaRPr>
            </a:p>
            <a:p>
              <a:pPr indent="0" lvl="0" marL="0" rtl="0" algn="l">
                <a:spcBef>
                  <a:spcPts val="600"/>
                </a:spcBef>
                <a:spcAft>
                  <a:spcPts val="0"/>
                </a:spcAft>
                <a:buNone/>
              </a:pPr>
              <a:r>
                <a:rPr b="1" lang="en" sz="2000">
                  <a:solidFill>
                    <a:srgbClr val="461F8C"/>
                  </a:solidFill>
                  <a:latin typeface="Inter Tight"/>
                  <a:ea typeface="Inter Tight"/>
                  <a:cs typeface="Inter Tight"/>
                  <a:sym typeface="Inter Tight"/>
                </a:rPr>
                <a:t>#3878 Add JWT decoding support for header auth mode</a:t>
              </a:r>
              <a:endParaRPr b="1" sz="2000">
                <a:solidFill>
                  <a:srgbClr val="461F8C"/>
                </a:solidFill>
                <a:latin typeface="Inter Tight"/>
                <a:ea typeface="Inter Tight"/>
                <a:cs typeface="Inter Tight"/>
                <a:sym typeface="Inter Tight"/>
              </a:endParaRPr>
            </a:p>
            <a:p>
              <a:pPr indent="0" lvl="0" marL="0" rtl="0" algn="l">
                <a:spcBef>
                  <a:spcPts val="1200"/>
                </a:spcBef>
                <a:spcAft>
                  <a:spcPts val="0"/>
                </a:spcAft>
                <a:buNone/>
              </a:pPr>
              <a:r>
                <a:rPr b="1" lang="en" sz="2000">
                  <a:solidFill>
                    <a:srgbClr val="FF008B"/>
                  </a:solidFill>
                  <a:latin typeface="Courier New"/>
                  <a:ea typeface="Courier New"/>
                  <a:cs typeface="Courier New"/>
                  <a:sym typeface="Courier New"/>
                </a:rPr>
                <a:t>authMode=header-jwt</a:t>
              </a:r>
              <a:endParaRPr b="1" sz="2000">
                <a:solidFill>
                  <a:srgbClr val="FF008B"/>
                </a:solidFill>
                <a:latin typeface="Courier New"/>
                <a:ea typeface="Courier New"/>
                <a:cs typeface="Courier New"/>
                <a:sym typeface="Courier New"/>
              </a:endParaRPr>
            </a:p>
            <a:p>
              <a:pPr indent="0" lvl="0" marL="0" rtl="0" algn="r">
                <a:spcBef>
                  <a:spcPts val="1200"/>
                </a:spcBef>
                <a:spcAft>
                  <a:spcPts val="0"/>
                </a:spcAft>
                <a:buNone/>
              </a:pPr>
              <a:r>
                <a:t/>
              </a:r>
              <a:endParaRPr b="0" sz="2000">
                <a:solidFill>
                  <a:srgbClr val="474752"/>
                </a:solidFill>
                <a:latin typeface="Inter Tight"/>
                <a:ea typeface="Inter Tight"/>
                <a:cs typeface="Inter Tight"/>
                <a:sym typeface="Inter Tight"/>
              </a:endParaRPr>
            </a:p>
          </p:txBody>
        </p:sp>
      </p:grpSp>
      <p:grpSp>
        <p:nvGrpSpPr>
          <p:cNvPr id="151" name="Google Shape;151;p23"/>
          <p:cNvGrpSpPr/>
          <p:nvPr/>
        </p:nvGrpSpPr>
        <p:grpSpPr>
          <a:xfrm>
            <a:off x="558800" y="3286125"/>
            <a:ext cx="8026500" cy="1143000"/>
            <a:chOff x="0" y="0"/>
            <a:chExt cx="8026500" cy="1143000"/>
          </a:xfrm>
        </p:grpSpPr>
        <p:sp>
          <p:nvSpPr>
            <p:cNvPr id="152" name="Google Shape;152;p23"/>
            <p:cNvSpPr/>
            <p:nvPr/>
          </p:nvSpPr>
          <p:spPr>
            <a:xfrm>
              <a:off x="0" y="0"/>
              <a:ext cx="8026500" cy="1143000"/>
            </a:xfrm>
            <a:prstGeom prst="roundRect">
              <a:avLst>
                <a:gd fmla="val 13333" name="adj"/>
              </a:avLst>
            </a:prstGeom>
            <a:solidFill>
              <a:srgbClr val="461F8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3" name="Google Shape;153;p23"/>
            <p:cNvSpPr txBox="1"/>
            <p:nvPr/>
          </p:nvSpPr>
          <p:spPr>
            <a:xfrm>
              <a:off x="228600" y="190500"/>
              <a:ext cx="7569300" cy="7620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b="1" lang="en" sz="2200">
                  <a:solidFill>
                    <a:srgbClr val="FFFFFF"/>
                  </a:solidFill>
                  <a:latin typeface="Inter Tight"/>
                  <a:ea typeface="Inter Tight"/>
                  <a:cs typeface="Inter Tight"/>
                  <a:sym typeface="Inter Tight"/>
                </a:rPr>
                <a:t>Works behind any OIDC-terminating proxy</a:t>
              </a:r>
              <a:endParaRPr b="1" sz="2200">
                <a:solidFill>
                  <a:srgbClr val="FFFFFF"/>
                </a:solidFill>
                <a:latin typeface="Inter Tight"/>
                <a:ea typeface="Inter Tight"/>
                <a:cs typeface="Inter Tight"/>
                <a:sym typeface="Inter Tight"/>
              </a:endParaRPr>
            </a:p>
          </p:txBody>
        </p:sp>
      </p:grpSp>
      <p:pic>
        <p:nvPicPr>
          <p:cNvPr id="154" name="Google Shape;154;p23" title="Arkime_Logo_Mark_FullGradient.png"/>
          <p:cNvPicPr preferRelativeResize="0"/>
          <p:nvPr/>
        </p:nvPicPr>
        <p:blipFill>
          <a:blip r:embed="rId3">
            <a:alphaModFix/>
          </a:blip>
          <a:stretch>
            <a:fillRect/>
          </a:stretch>
        </p:blipFill>
        <p:spPr>
          <a:xfrm>
            <a:off x="981475" y="3442825"/>
            <a:ext cx="436925" cy="829600"/>
          </a:xfrm>
          <a:prstGeom prst="rect">
            <a:avLst/>
          </a:prstGeom>
          <a:noFill/>
          <a:ln>
            <a:noFill/>
          </a:ln>
        </p:spPr>
      </p:pic>
      <p:pic>
        <p:nvPicPr>
          <p:cNvPr id="155" name="Google Shape;155;p23" title="Arkime_Logo_Mark_FullGradient.png"/>
          <p:cNvPicPr preferRelativeResize="0"/>
          <p:nvPr/>
        </p:nvPicPr>
        <p:blipFill>
          <a:blip r:embed="rId3">
            <a:alphaModFix/>
          </a:blip>
          <a:stretch>
            <a:fillRect/>
          </a:stretch>
        </p:blipFill>
        <p:spPr>
          <a:xfrm>
            <a:off x="7741875" y="1533050"/>
            <a:ext cx="436925" cy="829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4"/>
          <p:cNvSpPr txBox="1"/>
          <p:nvPr/>
        </p:nvSpPr>
        <p:spPr>
          <a:xfrm>
            <a:off x="558800" y="476250"/>
            <a:ext cx="8026500" cy="571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sz="2600">
                <a:solidFill>
                  <a:srgbClr val="461F8C"/>
                </a:solidFill>
                <a:latin typeface="Inter Tight"/>
                <a:ea typeface="Inter Tight"/>
                <a:cs typeface="Inter Tight"/>
                <a:sym typeface="Inter Tight"/>
              </a:rPr>
              <a:t>2. Third problem</a:t>
            </a:r>
            <a:endParaRPr b="1" sz="2600">
              <a:solidFill>
                <a:srgbClr val="461F8C"/>
              </a:solidFill>
              <a:latin typeface="Inter Tight"/>
              <a:ea typeface="Inter Tight"/>
              <a:cs typeface="Inter Tight"/>
              <a:sym typeface="Inter Tight"/>
            </a:endParaRPr>
          </a:p>
        </p:txBody>
      </p:sp>
      <p:grpSp>
        <p:nvGrpSpPr>
          <p:cNvPr id="161" name="Google Shape;161;p24"/>
          <p:cNvGrpSpPr/>
          <p:nvPr/>
        </p:nvGrpSpPr>
        <p:grpSpPr>
          <a:xfrm>
            <a:off x="558800" y="1285875"/>
            <a:ext cx="3895739" cy="3048000"/>
            <a:chOff x="0" y="0"/>
            <a:chExt cx="2547900" cy="3048000"/>
          </a:xfrm>
        </p:grpSpPr>
        <p:sp>
          <p:nvSpPr>
            <p:cNvPr id="162" name="Google Shape;162;p24"/>
            <p:cNvSpPr/>
            <p:nvPr/>
          </p:nvSpPr>
          <p:spPr>
            <a:xfrm>
              <a:off x="0" y="0"/>
              <a:ext cx="2547900" cy="3048000"/>
            </a:xfrm>
            <a:prstGeom prst="roundRect">
              <a:avLst>
                <a:gd fmla="val 4485" name="adj"/>
              </a:avLst>
            </a:prstGeom>
            <a:solidFill>
              <a:srgbClr val="F8F8FA"/>
            </a:solidFill>
            <a:ln cap="flat" cmpd="sng" w="14300">
              <a:solidFill>
                <a:srgbClr val="E0E0E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3" name="Google Shape;163;p24"/>
            <p:cNvSpPr/>
            <p:nvPr/>
          </p:nvSpPr>
          <p:spPr>
            <a:xfrm>
              <a:off x="228600" y="228600"/>
              <a:ext cx="1047900" cy="247800"/>
            </a:xfrm>
            <a:prstGeom prst="roundRect">
              <a:avLst>
                <a:gd fmla="val 23076" name="adj"/>
              </a:avLst>
            </a:prstGeom>
            <a:solidFill>
              <a:srgbClr val="EBE6F7"/>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4" name="Google Shape;164;p24"/>
            <p:cNvSpPr txBox="1"/>
            <p:nvPr/>
          </p:nvSpPr>
          <p:spPr>
            <a:xfrm>
              <a:off x="228600" y="228600"/>
              <a:ext cx="1047900" cy="247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900">
                  <a:solidFill>
                    <a:srgbClr val="7D2EFF"/>
                  </a:solidFill>
                  <a:latin typeface="Inter Tight"/>
                  <a:ea typeface="Inter Tight"/>
                  <a:cs typeface="Inter Tight"/>
                  <a:sym typeface="Inter Tight"/>
                </a:rPr>
                <a:t>PROBLEM A</a:t>
              </a:r>
              <a:endParaRPr b="1" sz="900">
                <a:solidFill>
                  <a:srgbClr val="7D2EFF"/>
                </a:solidFill>
                <a:latin typeface="Inter Tight"/>
                <a:ea typeface="Inter Tight"/>
                <a:cs typeface="Inter Tight"/>
                <a:sym typeface="Inter Tight"/>
              </a:endParaRPr>
            </a:p>
          </p:txBody>
        </p:sp>
        <p:sp>
          <p:nvSpPr>
            <p:cNvPr id="165" name="Google Shape;165;p24"/>
            <p:cNvSpPr txBox="1"/>
            <p:nvPr/>
          </p:nvSpPr>
          <p:spPr>
            <a:xfrm>
              <a:off x="228600" y="666750"/>
              <a:ext cx="2090700" cy="2152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461F8C"/>
                  </a:solidFill>
                  <a:latin typeface="Inter Tight"/>
                  <a:ea typeface="Inter Tight"/>
                  <a:cs typeface="Inter Tight"/>
                  <a:sym typeface="Inter Tight"/>
                </a:rPr>
                <a:t>Only one secret?</a:t>
              </a:r>
              <a:endParaRPr b="1" sz="1800">
                <a:solidFill>
                  <a:srgbClr val="461F8C"/>
                </a:solidFill>
                <a:latin typeface="Inter Tight"/>
                <a:ea typeface="Inter Tight"/>
                <a:cs typeface="Inter Tight"/>
                <a:sym typeface="Inter Tight"/>
              </a:endParaRPr>
            </a:p>
            <a:p>
              <a:pPr indent="0" lvl="0" marL="0" rtl="0" algn="l">
                <a:spcBef>
                  <a:spcPts val="0"/>
                </a:spcBef>
                <a:spcAft>
                  <a:spcPts val="0"/>
                </a:spcAft>
                <a:buNone/>
              </a:pPr>
              <a:r>
                <a:t/>
              </a:r>
              <a:endParaRPr b="1" sz="1800">
                <a:solidFill>
                  <a:srgbClr val="461F8C"/>
                </a:solidFill>
                <a:latin typeface="Inter Tight"/>
                <a:ea typeface="Inter Tight"/>
                <a:cs typeface="Inter Tight"/>
                <a:sym typeface="Inter Tight"/>
              </a:endParaRPr>
            </a:p>
            <a:p>
              <a:pPr indent="0" lvl="0" marL="0" rtl="0" algn="l">
                <a:spcBef>
                  <a:spcPts val="0"/>
                </a:spcBef>
                <a:spcAft>
                  <a:spcPts val="0"/>
                </a:spcAft>
                <a:buNone/>
              </a:pPr>
              <a:r>
                <a:rPr b="1" lang="en" sz="1800">
                  <a:solidFill>
                    <a:srgbClr val="461F8C"/>
                  </a:solidFill>
                  <a:latin typeface="Inter Tight"/>
                  <a:ea typeface="Inter Tight"/>
                  <a:cs typeface="Inter Tight"/>
                  <a:sym typeface="Inter Tight"/>
                </a:rPr>
                <a:t>No multicluster PCAP!</a:t>
              </a:r>
              <a:endParaRPr b="1" sz="1800">
                <a:solidFill>
                  <a:srgbClr val="461F8C"/>
                </a:solidFill>
                <a:latin typeface="Inter Tight"/>
                <a:ea typeface="Inter Tight"/>
                <a:cs typeface="Inter Tight"/>
                <a:sym typeface="Inter Tight"/>
              </a:endParaRPr>
            </a:p>
          </p:txBody>
        </p:sp>
      </p:grpSp>
      <p:grpSp>
        <p:nvGrpSpPr>
          <p:cNvPr id="166" name="Google Shape;166;p24"/>
          <p:cNvGrpSpPr/>
          <p:nvPr/>
        </p:nvGrpSpPr>
        <p:grpSpPr>
          <a:xfrm>
            <a:off x="4689394" y="1285875"/>
            <a:ext cx="3895739" cy="3048000"/>
            <a:chOff x="0" y="0"/>
            <a:chExt cx="2547900" cy="3048000"/>
          </a:xfrm>
        </p:grpSpPr>
        <p:sp>
          <p:nvSpPr>
            <p:cNvPr id="167" name="Google Shape;167;p24"/>
            <p:cNvSpPr/>
            <p:nvPr/>
          </p:nvSpPr>
          <p:spPr>
            <a:xfrm>
              <a:off x="0" y="0"/>
              <a:ext cx="2547900" cy="3048000"/>
            </a:xfrm>
            <a:prstGeom prst="roundRect">
              <a:avLst>
                <a:gd fmla="val 4485" name="adj"/>
              </a:avLst>
            </a:prstGeom>
            <a:solidFill>
              <a:srgbClr val="F8F8FA"/>
            </a:solidFill>
            <a:ln cap="flat" cmpd="sng" w="14300">
              <a:solidFill>
                <a:srgbClr val="E0E0E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8" name="Google Shape;168;p24"/>
            <p:cNvSpPr/>
            <p:nvPr/>
          </p:nvSpPr>
          <p:spPr>
            <a:xfrm>
              <a:off x="228600" y="228600"/>
              <a:ext cx="1047900" cy="247800"/>
            </a:xfrm>
            <a:prstGeom prst="roundRect">
              <a:avLst>
                <a:gd fmla="val 23076" name="adj"/>
              </a:avLst>
            </a:prstGeom>
            <a:solidFill>
              <a:srgbClr val="EBE6F7"/>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9" name="Google Shape;169;p24"/>
            <p:cNvSpPr txBox="1"/>
            <p:nvPr/>
          </p:nvSpPr>
          <p:spPr>
            <a:xfrm>
              <a:off x="228600" y="228600"/>
              <a:ext cx="1047900" cy="247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900">
                  <a:solidFill>
                    <a:srgbClr val="7D2EFF"/>
                  </a:solidFill>
                  <a:latin typeface="Inter Tight"/>
                  <a:ea typeface="Inter Tight"/>
                  <a:cs typeface="Inter Tight"/>
                  <a:sym typeface="Inter Tight"/>
                </a:rPr>
                <a:t>PROBLEM B</a:t>
              </a:r>
              <a:endParaRPr b="1" sz="900">
                <a:solidFill>
                  <a:srgbClr val="7D2EFF"/>
                </a:solidFill>
                <a:latin typeface="Inter Tight"/>
                <a:ea typeface="Inter Tight"/>
                <a:cs typeface="Inter Tight"/>
                <a:sym typeface="Inter Tight"/>
              </a:endParaRPr>
            </a:p>
          </p:txBody>
        </p:sp>
        <p:sp>
          <p:nvSpPr>
            <p:cNvPr id="170" name="Google Shape;170;p24"/>
            <p:cNvSpPr txBox="1"/>
            <p:nvPr/>
          </p:nvSpPr>
          <p:spPr>
            <a:xfrm>
              <a:off x="228600" y="666750"/>
              <a:ext cx="2090700" cy="2152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600">
                  <a:solidFill>
                    <a:srgbClr val="461F8C"/>
                  </a:solidFill>
                  <a:latin typeface="Inter Tight"/>
                  <a:ea typeface="Inter Tight"/>
                  <a:cs typeface="Inter Tight"/>
                  <a:sym typeface="Inter Tight"/>
                </a:rPr>
                <a:t>The sessions receive route only checked that the S2S token decrypted, not that it was valid.</a:t>
              </a:r>
              <a:endParaRPr b="1" sz="1600">
                <a:solidFill>
                  <a:srgbClr val="461F8C"/>
                </a:solidFill>
                <a:latin typeface="Inter Tight"/>
                <a:ea typeface="Inter Tight"/>
                <a:cs typeface="Inter Tight"/>
                <a:sym typeface="Inter Tight"/>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5"/>
          <p:cNvSpPr txBox="1"/>
          <p:nvPr/>
        </p:nvSpPr>
        <p:spPr>
          <a:xfrm>
            <a:off x="558800" y="476250"/>
            <a:ext cx="8026500" cy="571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sz="2600">
                <a:solidFill>
                  <a:srgbClr val="461F8C"/>
                </a:solidFill>
                <a:latin typeface="Inter Tight"/>
                <a:ea typeface="Inter Tight"/>
                <a:cs typeface="Inter Tight"/>
                <a:sym typeface="Inter Tight"/>
              </a:rPr>
              <a:t>2. Fixed</a:t>
            </a:r>
            <a:endParaRPr b="1" sz="2600">
              <a:solidFill>
                <a:srgbClr val="461F8C"/>
              </a:solidFill>
              <a:latin typeface="Inter Tight"/>
              <a:ea typeface="Inter Tight"/>
              <a:cs typeface="Inter Tight"/>
              <a:sym typeface="Inter Tight"/>
            </a:endParaRPr>
          </a:p>
        </p:txBody>
      </p:sp>
      <p:grpSp>
        <p:nvGrpSpPr>
          <p:cNvPr id="176" name="Google Shape;176;p25"/>
          <p:cNvGrpSpPr/>
          <p:nvPr/>
        </p:nvGrpSpPr>
        <p:grpSpPr>
          <a:xfrm>
            <a:off x="558800" y="1285875"/>
            <a:ext cx="3895739" cy="3048000"/>
            <a:chOff x="0" y="0"/>
            <a:chExt cx="2547900" cy="3048000"/>
          </a:xfrm>
        </p:grpSpPr>
        <p:sp>
          <p:nvSpPr>
            <p:cNvPr id="177" name="Google Shape;177;p25"/>
            <p:cNvSpPr/>
            <p:nvPr/>
          </p:nvSpPr>
          <p:spPr>
            <a:xfrm>
              <a:off x="0" y="0"/>
              <a:ext cx="2547900" cy="3048000"/>
            </a:xfrm>
            <a:prstGeom prst="roundRect">
              <a:avLst>
                <a:gd fmla="val 4486" name="adj"/>
              </a:avLst>
            </a:prstGeom>
            <a:solidFill>
              <a:srgbClr val="F8F8FA"/>
            </a:solidFill>
            <a:ln cap="flat" cmpd="sng" w="14300">
              <a:solidFill>
                <a:srgbClr val="E0E0E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8" name="Google Shape;178;p25"/>
            <p:cNvSpPr/>
            <p:nvPr/>
          </p:nvSpPr>
          <p:spPr>
            <a:xfrm>
              <a:off x="228600" y="228600"/>
              <a:ext cx="762000" cy="247800"/>
            </a:xfrm>
            <a:prstGeom prst="roundRect">
              <a:avLst>
                <a:gd fmla="val 23076" name="adj"/>
              </a:avLst>
            </a:prstGeom>
            <a:solidFill>
              <a:srgbClr val="EBE6F7"/>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9" name="Google Shape;179;p25"/>
            <p:cNvSpPr txBox="1"/>
            <p:nvPr/>
          </p:nvSpPr>
          <p:spPr>
            <a:xfrm>
              <a:off x="228600" y="228600"/>
              <a:ext cx="762000" cy="247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900">
                  <a:solidFill>
                    <a:srgbClr val="7D2EFF"/>
                  </a:solidFill>
                  <a:latin typeface="Inter Tight"/>
                  <a:ea typeface="Inter Tight"/>
                  <a:cs typeface="Inter Tight"/>
                  <a:sym typeface="Inter Tight"/>
                </a:rPr>
                <a:t>#3863</a:t>
              </a:r>
              <a:endParaRPr b="1" sz="900">
                <a:solidFill>
                  <a:srgbClr val="7D2EFF"/>
                </a:solidFill>
                <a:latin typeface="Inter Tight"/>
                <a:ea typeface="Inter Tight"/>
                <a:cs typeface="Inter Tight"/>
                <a:sym typeface="Inter Tight"/>
              </a:endParaRPr>
            </a:p>
          </p:txBody>
        </p:sp>
        <p:sp>
          <p:nvSpPr>
            <p:cNvPr id="180" name="Google Shape;180;p25"/>
            <p:cNvSpPr txBox="1"/>
            <p:nvPr/>
          </p:nvSpPr>
          <p:spPr>
            <a:xfrm>
              <a:off x="228600" y="666750"/>
              <a:ext cx="2090700" cy="2152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700">
                  <a:solidFill>
                    <a:srgbClr val="461F8C"/>
                  </a:solidFill>
                  <a:latin typeface="Inter Tight"/>
                  <a:ea typeface="Inter Tight"/>
                  <a:cs typeface="Inter Tight"/>
                  <a:sym typeface="Inter Tight"/>
                </a:rPr>
                <a:t>Fix S2S auth for cross-cluster PCAP retrieval in multiviewer</a:t>
              </a:r>
              <a:endParaRPr b="1" sz="1700">
                <a:solidFill>
                  <a:srgbClr val="461F8C"/>
                </a:solidFill>
                <a:latin typeface="Inter Tight"/>
                <a:ea typeface="Inter Tight"/>
                <a:cs typeface="Inter Tight"/>
                <a:sym typeface="Inter Tight"/>
              </a:endParaRPr>
            </a:p>
          </p:txBody>
        </p:sp>
      </p:grpSp>
      <p:grpSp>
        <p:nvGrpSpPr>
          <p:cNvPr id="181" name="Google Shape;181;p25"/>
          <p:cNvGrpSpPr/>
          <p:nvPr/>
        </p:nvGrpSpPr>
        <p:grpSpPr>
          <a:xfrm>
            <a:off x="4689395" y="1285875"/>
            <a:ext cx="3895739" cy="3048000"/>
            <a:chOff x="0" y="0"/>
            <a:chExt cx="2547900" cy="3048000"/>
          </a:xfrm>
        </p:grpSpPr>
        <p:sp>
          <p:nvSpPr>
            <p:cNvPr id="182" name="Google Shape;182;p25"/>
            <p:cNvSpPr/>
            <p:nvPr/>
          </p:nvSpPr>
          <p:spPr>
            <a:xfrm>
              <a:off x="0" y="0"/>
              <a:ext cx="2547900" cy="3048000"/>
            </a:xfrm>
            <a:prstGeom prst="roundRect">
              <a:avLst>
                <a:gd fmla="val 4486" name="adj"/>
              </a:avLst>
            </a:prstGeom>
            <a:solidFill>
              <a:srgbClr val="F8F8FA"/>
            </a:solidFill>
            <a:ln cap="flat" cmpd="sng" w="14300">
              <a:solidFill>
                <a:srgbClr val="E0E0E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3" name="Google Shape;183;p25"/>
            <p:cNvSpPr/>
            <p:nvPr/>
          </p:nvSpPr>
          <p:spPr>
            <a:xfrm>
              <a:off x="228600" y="228600"/>
              <a:ext cx="762000" cy="247800"/>
            </a:xfrm>
            <a:prstGeom prst="roundRect">
              <a:avLst>
                <a:gd fmla="val 23076" name="adj"/>
              </a:avLst>
            </a:prstGeom>
            <a:solidFill>
              <a:srgbClr val="EBE6F7"/>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4" name="Google Shape;184;p25"/>
            <p:cNvSpPr txBox="1"/>
            <p:nvPr/>
          </p:nvSpPr>
          <p:spPr>
            <a:xfrm>
              <a:off x="228600" y="228600"/>
              <a:ext cx="762000" cy="247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900">
                  <a:solidFill>
                    <a:srgbClr val="7D2EFF"/>
                  </a:solidFill>
                  <a:latin typeface="Inter Tight"/>
                  <a:ea typeface="Inter Tight"/>
                  <a:cs typeface="Inter Tight"/>
                  <a:sym typeface="Inter Tight"/>
                </a:rPr>
                <a:t>#4108</a:t>
              </a:r>
              <a:endParaRPr b="1" sz="900">
                <a:solidFill>
                  <a:srgbClr val="7D2EFF"/>
                </a:solidFill>
                <a:latin typeface="Inter Tight"/>
                <a:ea typeface="Inter Tight"/>
                <a:cs typeface="Inter Tight"/>
                <a:sym typeface="Inter Tight"/>
              </a:endParaRPr>
            </a:p>
          </p:txBody>
        </p:sp>
        <p:sp>
          <p:nvSpPr>
            <p:cNvPr id="185" name="Google Shape;185;p25"/>
            <p:cNvSpPr txBox="1"/>
            <p:nvPr/>
          </p:nvSpPr>
          <p:spPr>
            <a:xfrm>
              <a:off x="228600" y="666750"/>
              <a:ext cx="2090700" cy="2152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700">
                  <a:solidFill>
                    <a:srgbClr val="461F8C"/>
                  </a:solidFill>
                  <a:latin typeface="Inter Tight"/>
                  <a:ea typeface="Inter Tight"/>
                  <a:cs typeface="Inter Tight"/>
                  <a:sym typeface="Inter Tight"/>
                </a:rPr>
                <a:t>Validate full S2S auth token on the sessions receive route</a:t>
              </a:r>
              <a:endParaRPr b="1" sz="1700">
                <a:solidFill>
                  <a:srgbClr val="461F8C"/>
                </a:solidFill>
                <a:latin typeface="Inter Tight"/>
                <a:ea typeface="Inter Tight"/>
                <a:cs typeface="Inter Tight"/>
                <a:sym typeface="Inter Tight"/>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id="190" name="Google Shape;190;p26" title="packetportal-before.png"/>
          <p:cNvPicPr preferRelativeResize="0"/>
          <p:nvPr/>
        </p:nvPicPr>
        <p:blipFill>
          <a:blip r:embed="rId3">
            <a:alphaModFix/>
          </a:blip>
          <a:stretch>
            <a:fillRect/>
          </a:stretch>
        </p:blipFill>
        <p:spPr>
          <a:xfrm>
            <a:off x="152400" y="152400"/>
            <a:ext cx="8839200" cy="47879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61F8C"/>
        </a:solidFill>
      </p:bgPr>
    </p:bg>
    <p:spTree>
      <p:nvGrpSpPr>
        <p:cNvPr id="194" name="Shape 194"/>
        <p:cNvGrpSpPr/>
        <p:nvPr/>
      </p:nvGrpSpPr>
      <p:grpSpPr>
        <a:xfrm>
          <a:off x="0" y="0"/>
          <a:ext cx="0" cy="0"/>
          <a:chOff x="0" y="0"/>
          <a:chExt cx="0" cy="0"/>
        </a:xfrm>
      </p:grpSpPr>
      <p:sp>
        <p:nvSpPr>
          <p:cNvPr id="195" name="Google Shape;195;p27"/>
          <p:cNvSpPr txBox="1"/>
          <p:nvPr/>
        </p:nvSpPr>
        <p:spPr>
          <a:xfrm>
            <a:off x="558800" y="736600"/>
            <a:ext cx="7620000" cy="88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4400"/>
              <a:buFont typeface="Arial"/>
              <a:buNone/>
            </a:pPr>
            <a:r>
              <a:rPr b="1" lang="en" sz="4400">
                <a:solidFill>
                  <a:schemeClr val="lt1"/>
                </a:solidFill>
                <a:latin typeface="Inter Tight"/>
                <a:ea typeface="Inter Tight"/>
                <a:cs typeface="Inter Tight"/>
                <a:sym typeface="Inter Tight"/>
              </a:rPr>
              <a:t>Packet Portal.</a:t>
            </a:r>
            <a:endParaRPr b="1" sz="4400">
              <a:solidFill>
                <a:schemeClr val="lt1"/>
              </a:solidFill>
              <a:latin typeface="Inter Tight"/>
              <a:ea typeface="Inter Tight"/>
              <a:cs typeface="Inter Tight"/>
              <a:sym typeface="Inter Tight"/>
            </a:endParaRPr>
          </a:p>
          <a:p>
            <a:pPr indent="0" lvl="0" marL="0" marR="0" rtl="0" algn="l">
              <a:lnSpc>
                <a:spcPct val="100000"/>
              </a:lnSpc>
              <a:spcBef>
                <a:spcPts val="0"/>
              </a:spcBef>
              <a:spcAft>
                <a:spcPts val="0"/>
              </a:spcAft>
              <a:buClr>
                <a:srgbClr val="000000"/>
              </a:buClr>
              <a:buSzPts val="5400"/>
              <a:buFont typeface="Arial"/>
              <a:buNone/>
            </a:pPr>
            <a:r>
              <a:t/>
            </a:r>
            <a:endParaRPr b="1" sz="5400">
              <a:solidFill>
                <a:srgbClr val="FFFFFF"/>
              </a:solidFill>
              <a:latin typeface="Inter Tight"/>
              <a:ea typeface="Inter Tight"/>
              <a:cs typeface="Inter Tight"/>
              <a:sym typeface="Inter Tight"/>
            </a:endParaRPr>
          </a:p>
        </p:txBody>
      </p:sp>
      <p:pic>
        <p:nvPicPr>
          <p:cNvPr id="196" name="Google Shape;196;p27" title="Arkime_Logo_Mark_FullGradient.png"/>
          <p:cNvPicPr preferRelativeResize="0"/>
          <p:nvPr/>
        </p:nvPicPr>
        <p:blipFill>
          <a:blip r:embed="rId3">
            <a:alphaModFix/>
          </a:blip>
          <a:stretch>
            <a:fillRect/>
          </a:stretch>
        </p:blipFill>
        <p:spPr>
          <a:xfrm>
            <a:off x="7706425" y="3060325"/>
            <a:ext cx="752475" cy="14287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8"/>
          <p:cNvSpPr txBox="1"/>
          <p:nvPr/>
        </p:nvSpPr>
        <p:spPr>
          <a:xfrm>
            <a:off x="558800" y="647700"/>
            <a:ext cx="8020200" cy="571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800">
                <a:solidFill>
                  <a:srgbClr val="461F8C"/>
                </a:solidFill>
                <a:latin typeface="Inter Tight"/>
                <a:ea typeface="Inter Tight"/>
                <a:cs typeface="Inter Tight"/>
                <a:sym typeface="Inter Tight"/>
              </a:rPr>
              <a:t>A </a:t>
            </a:r>
            <a:r>
              <a:rPr b="1" lang="en" sz="2800">
                <a:solidFill>
                  <a:srgbClr val="461F8C"/>
                </a:solidFill>
                <a:latin typeface="Inter Tight"/>
                <a:ea typeface="Inter Tight"/>
                <a:cs typeface="Inter Tight"/>
                <a:sym typeface="Inter Tight"/>
              </a:rPr>
              <a:t>remote</a:t>
            </a:r>
            <a:r>
              <a:rPr b="1" lang="en" sz="2800">
                <a:solidFill>
                  <a:srgbClr val="461F8C"/>
                </a:solidFill>
                <a:latin typeface="Inter Tight"/>
                <a:ea typeface="Inter Tight"/>
                <a:cs typeface="Inter Tight"/>
                <a:sym typeface="Inter Tight"/>
              </a:rPr>
              <a:t> viewer you cannot reach at all.</a:t>
            </a:r>
            <a:endParaRPr b="1" sz="2800">
              <a:solidFill>
                <a:srgbClr val="461F8C"/>
              </a:solidFill>
              <a:latin typeface="Inter Tight"/>
              <a:ea typeface="Inter Tight"/>
              <a:cs typeface="Inter Tight"/>
              <a:sym typeface="Inter Tight"/>
            </a:endParaRPr>
          </a:p>
        </p:txBody>
      </p:sp>
      <p:grpSp>
        <p:nvGrpSpPr>
          <p:cNvPr id="202" name="Google Shape;202;p28"/>
          <p:cNvGrpSpPr/>
          <p:nvPr/>
        </p:nvGrpSpPr>
        <p:grpSpPr>
          <a:xfrm>
            <a:off x="558800" y="1409700"/>
            <a:ext cx="3857700" cy="2762400"/>
            <a:chOff x="0" y="0"/>
            <a:chExt cx="3857700" cy="2762400"/>
          </a:xfrm>
        </p:grpSpPr>
        <p:sp>
          <p:nvSpPr>
            <p:cNvPr id="203" name="Google Shape;203;p28"/>
            <p:cNvSpPr/>
            <p:nvPr/>
          </p:nvSpPr>
          <p:spPr>
            <a:xfrm>
              <a:off x="0" y="0"/>
              <a:ext cx="3857700" cy="2762400"/>
            </a:xfrm>
            <a:prstGeom prst="roundRect">
              <a:avLst>
                <a:gd fmla="val 4137" name="adj"/>
              </a:avLst>
            </a:prstGeom>
            <a:solidFill>
              <a:srgbClr val="F8F8FA"/>
            </a:solidFill>
            <a:ln cap="flat" cmpd="sng" w="14300">
              <a:solidFill>
                <a:srgbClr val="E0E0E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4" name="Google Shape;204;p28"/>
            <p:cNvSpPr/>
            <p:nvPr/>
          </p:nvSpPr>
          <p:spPr>
            <a:xfrm>
              <a:off x="266700" y="266700"/>
              <a:ext cx="1047900" cy="247800"/>
            </a:xfrm>
            <a:prstGeom prst="roundRect">
              <a:avLst>
                <a:gd fmla="val 23076" name="adj"/>
              </a:avLst>
            </a:prstGeom>
            <a:solidFill>
              <a:srgbClr val="EBE6F7"/>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5" name="Google Shape;205;p28"/>
            <p:cNvSpPr txBox="1"/>
            <p:nvPr/>
          </p:nvSpPr>
          <p:spPr>
            <a:xfrm>
              <a:off x="266700" y="266700"/>
              <a:ext cx="1047900" cy="247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850">
                  <a:solidFill>
                    <a:srgbClr val="7D2EFF"/>
                  </a:solidFill>
                  <a:latin typeface="Inter Tight"/>
                  <a:ea typeface="Inter Tight"/>
                  <a:cs typeface="Inter Tight"/>
                  <a:sym typeface="Inter Tight"/>
                </a:rPr>
                <a:t>OUTBOUND</a:t>
              </a:r>
              <a:endParaRPr b="1" sz="850">
                <a:solidFill>
                  <a:srgbClr val="7D2EFF"/>
                </a:solidFill>
                <a:latin typeface="Inter Tight"/>
                <a:ea typeface="Inter Tight"/>
                <a:cs typeface="Inter Tight"/>
                <a:sym typeface="Inter Tight"/>
              </a:endParaRPr>
            </a:p>
          </p:txBody>
        </p:sp>
        <p:sp>
          <p:nvSpPr>
            <p:cNvPr id="206" name="Google Shape;206;p28"/>
            <p:cNvSpPr txBox="1"/>
            <p:nvPr/>
          </p:nvSpPr>
          <p:spPr>
            <a:xfrm>
              <a:off x="266700" y="704850"/>
              <a:ext cx="3324300" cy="1790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100">
                  <a:solidFill>
                    <a:srgbClr val="461F8C"/>
                  </a:solidFill>
                  <a:latin typeface="Inter Tight"/>
                  <a:ea typeface="Inter Tight"/>
                  <a:cs typeface="Inter Tight"/>
                  <a:sym typeface="Inter Tight"/>
                </a:rPr>
                <a:t>Remote Viewer Dials Out!</a:t>
              </a:r>
              <a:endParaRPr b="1" sz="2100">
                <a:solidFill>
                  <a:srgbClr val="461F8C"/>
                </a:solidFill>
                <a:latin typeface="Inter Tight"/>
                <a:ea typeface="Inter Tight"/>
                <a:cs typeface="Inter Tight"/>
                <a:sym typeface="Inter Tight"/>
              </a:endParaRPr>
            </a:p>
            <a:p>
              <a:pPr indent="0" lvl="0" marL="0" rtl="0" algn="l">
                <a:spcBef>
                  <a:spcPts val="900"/>
                </a:spcBef>
                <a:spcAft>
                  <a:spcPts val="0"/>
                </a:spcAft>
                <a:buNone/>
              </a:pPr>
              <a:r>
                <a:rPr b="0" lang="en" sz="1600">
                  <a:solidFill>
                    <a:srgbClr val="4D4D57"/>
                  </a:solidFill>
                  <a:latin typeface="Inter Tight"/>
                  <a:ea typeface="Inter Tight"/>
                  <a:cs typeface="Inter Tight"/>
                  <a:sym typeface="Inter Tight"/>
                </a:rPr>
                <a:t>Maintains a long-lived HTTP/2 connection back to the </a:t>
              </a:r>
              <a:r>
                <a:rPr lang="en" sz="1600">
                  <a:solidFill>
                    <a:srgbClr val="4D4D57"/>
                  </a:solidFill>
                  <a:latin typeface="Inter Tight"/>
                  <a:ea typeface="Inter Tight"/>
                  <a:cs typeface="Inter Tight"/>
                  <a:sym typeface="Inter Tight"/>
                </a:rPr>
                <a:t>C</a:t>
              </a:r>
              <a:r>
                <a:rPr b="0" lang="en" sz="1600">
                  <a:solidFill>
                    <a:srgbClr val="4D4D57"/>
                  </a:solidFill>
                  <a:latin typeface="Inter Tight"/>
                  <a:ea typeface="Inter Tight"/>
                  <a:cs typeface="Inter Tight"/>
                  <a:sym typeface="Inter Tight"/>
                </a:rPr>
                <a:t>entral </a:t>
              </a:r>
              <a:r>
                <a:rPr lang="en" sz="1600">
                  <a:solidFill>
                    <a:srgbClr val="4D4D57"/>
                  </a:solidFill>
                  <a:latin typeface="Inter Tight"/>
                  <a:ea typeface="Inter Tight"/>
                  <a:cs typeface="Inter Tight"/>
                  <a:sym typeface="Inter Tight"/>
                </a:rPr>
                <a:t>Viewer</a:t>
              </a:r>
              <a:r>
                <a:rPr b="0" lang="en" sz="1600">
                  <a:solidFill>
                    <a:srgbClr val="4D4D57"/>
                  </a:solidFill>
                  <a:latin typeface="Inter Tight"/>
                  <a:ea typeface="Inter Tight"/>
                  <a:cs typeface="Inter Tight"/>
                  <a:sym typeface="Inter Tight"/>
                </a:rPr>
                <a:t>.</a:t>
              </a:r>
              <a:endParaRPr b="0" sz="1600">
                <a:solidFill>
                  <a:srgbClr val="4D4D57"/>
                </a:solidFill>
                <a:latin typeface="Inter Tight"/>
                <a:ea typeface="Inter Tight"/>
                <a:cs typeface="Inter Tight"/>
                <a:sym typeface="Inter Tight"/>
              </a:endParaRPr>
            </a:p>
          </p:txBody>
        </p:sp>
      </p:grpSp>
      <p:grpSp>
        <p:nvGrpSpPr>
          <p:cNvPr id="207" name="Google Shape;207;p28"/>
          <p:cNvGrpSpPr/>
          <p:nvPr/>
        </p:nvGrpSpPr>
        <p:grpSpPr>
          <a:xfrm>
            <a:off x="4724400" y="1409700"/>
            <a:ext cx="3857700" cy="2762400"/>
            <a:chOff x="0" y="0"/>
            <a:chExt cx="3857700" cy="2762400"/>
          </a:xfrm>
        </p:grpSpPr>
        <p:sp>
          <p:nvSpPr>
            <p:cNvPr id="208" name="Google Shape;208;p28"/>
            <p:cNvSpPr/>
            <p:nvPr/>
          </p:nvSpPr>
          <p:spPr>
            <a:xfrm>
              <a:off x="0" y="0"/>
              <a:ext cx="3857700" cy="2762400"/>
            </a:xfrm>
            <a:prstGeom prst="roundRect">
              <a:avLst>
                <a:gd fmla="val 4137" name="adj"/>
              </a:avLst>
            </a:prstGeom>
            <a:solidFill>
              <a:srgbClr val="461F8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9" name="Google Shape;209;p28"/>
            <p:cNvSpPr/>
            <p:nvPr/>
          </p:nvSpPr>
          <p:spPr>
            <a:xfrm>
              <a:off x="266700" y="266700"/>
              <a:ext cx="1047900" cy="247800"/>
            </a:xfrm>
            <a:prstGeom prst="roundRect">
              <a:avLst>
                <a:gd fmla="val 23076" name="adj"/>
              </a:avLst>
            </a:prstGeom>
            <a:solidFill>
              <a:srgbClr val="F8FB4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0" name="Google Shape;210;p28"/>
            <p:cNvSpPr txBox="1"/>
            <p:nvPr/>
          </p:nvSpPr>
          <p:spPr>
            <a:xfrm>
              <a:off x="266700" y="266700"/>
              <a:ext cx="1047900" cy="247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850">
                  <a:solidFill>
                    <a:srgbClr val="461F8C"/>
                  </a:solidFill>
                  <a:latin typeface="Inter Tight"/>
                  <a:ea typeface="Inter Tight"/>
                  <a:cs typeface="Inter Tight"/>
                  <a:sym typeface="Inter Tight"/>
                </a:rPr>
                <a:t>SECURITY</a:t>
              </a:r>
              <a:endParaRPr b="1" sz="850">
                <a:solidFill>
                  <a:srgbClr val="461F8C"/>
                </a:solidFill>
                <a:latin typeface="Inter Tight"/>
                <a:ea typeface="Inter Tight"/>
                <a:cs typeface="Inter Tight"/>
                <a:sym typeface="Inter Tight"/>
              </a:endParaRPr>
            </a:p>
          </p:txBody>
        </p:sp>
        <p:sp>
          <p:nvSpPr>
            <p:cNvPr id="211" name="Google Shape;211;p28"/>
            <p:cNvSpPr txBox="1"/>
            <p:nvPr/>
          </p:nvSpPr>
          <p:spPr>
            <a:xfrm>
              <a:off x="266700" y="704850"/>
              <a:ext cx="3324300" cy="1790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300">
                  <a:solidFill>
                    <a:srgbClr val="FFFFFF"/>
                  </a:solidFill>
                  <a:latin typeface="Inter Tight"/>
                  <a:ea typeface="Inter Tight"/>
                  <a:cs typeface="Inter Tight"/>
                  <a:sym typeface="Inter Tight"/>
                </a:rPr>
                <a:t>S2S Auth</a:t>
              </a:r>
              <a:endParaRPr b="1" sz="2300">
                <a:solidFill>
                  <a:srgbClr val="FFFFFF"/>
                </a:solidFill>
                <a:latin typeface="Inter Tight"/>
                <a:ea typeface="Inter Tight"/>
                <a:cs typeface="Inter Tight"/>
                <a:sym typeface="Inter Tight"/>
              </a:endParaRPr>
            </a:p>
            <a:p>
              <a:pPr indent="0" lvl="0" marL="0" rtl="0" algn="l">
                <a:spcBef>
                  <a:spcPts val="900"/>
                </a:spcBef>
                <a:spcAft>
                  <a:spcPts val="0"/>
                </a:spcAft>
                <a:buNone/>
              </a:pPr>
              <a:r>
                <a:rPr b="0" lang="en" sz="1600">
                  <a:solidFill>
                    <a:srgbClr val="D9C9FF"/>
                  </a:solidFill>
                  <a:latin typeface="Inter Tight"/>
                  <a:ea typeface="Inter Tight"/>
                  <a:cs typeface="Inter Tight"/>
                  <a:sym typeface="Inter Tight"/>
                </a:rPr>
                <a:t>Configured via </a:t>
              </a:r>
              <a:r>
                <a:rPr b="0" lang="en" sz="1600">
                  <a:solidFill>
                    <a:srgbClr val="F8FB4C"/>
                  </a:solidFill>
                  <a:latin typeface="Arial"/>
                  <a:ea typeface="Arial"/>
                  <a:cs typeface="Arial"/>
                  <a:sym typeface="Arial"/>
                </a:rPr>
                <a:t>[packetportal-nodes]</a:t>
              </a:r>
              <a:r>
                <a:rPr b="0" lang="en" sz="1600">
                  <a:solidFill>
                    <a:srgbClr val="D9C9FF"/>
                  </a:solidFill>
                  <a:latin typeface="Inter Tight"/>
                  <a:ea typeface="Inter Tight"/>
                  <a:cs typeface="Inter Tight"/>
                  <a:sym typeface="Inter Tight"/>
                </a:rPr>
                <a:t> </a:t>
              </a:r>
              <a:endParaRPr b="0" sz="1600">
                <a:solidFill>
                  <a:srgbClr val="D9C9FF"/>
                </a:solidFill>
                <a:latin typeface="Inter Tight"/>
                <a:ea typeface="Inter Tight"/>
                <a:cs typeface="Inter Tight"/>
                <a:sym typeface="Inter Tight"/>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pic>
        <p:nvPicPr>
          <p:cNvPr id="216" name="Google Shape;216;p29" title="packetportal-after.png"/>
          <p:cNvPicPr preferRelativeResize="0"/>
          <p:nvPr/>
        </p:nvPicPr>
        <p:blipFill>
          <a:blip r:embed="rId3">
            <a:alphaModFix/>
          </a:blip>
          <a:stretch>
            <a:fillRect/>
          </a:stretch>
        </p:blipFill>
        <p:spPr>
          <a:xfrm>
            <a:off x="152400" y="152400"/>
            <a:ext cx="8839200" cy="47879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61F8C"/>
        </a:solidFill>
      </p:bgPr>
    </p:bg>
    <p:spTree>
      <p:nvGrpSpPr>
        <p:cNvPr id="224" name="Shape 224"/>
        <p:cNvGrpSpPr/>
        <p:nvPr/>
      </p:nvGrpSpPr>
      <p:grpSpPr>
        <a:xfrm>
          <a:off x="0" y="0"/>
          <a:ext cx="0" cy="0"/>
          <a:chOff x="0" y="0"/>
          <a:chExt cx="0" cy="0"/>
        </a:xfrm>
      </p:grpSpPr>
      <p:sp>
        <p:nvSpPr>
          <p:cNvPr id="225" name="Google Shape;225;p31"/>
          <p:cNvSpPr txBox="1"/>
          <p:nvPr/>
        </p:nvSpPr>
        <p:spPr>
          <a:xfrm>
            <a:off x="558800" y="736600"/>
            <a:ext cx="7620000" cy="888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5400"/>
              <a:buFont typeface="Arial"/>
              <a:buNone/>
            </a:pPr>
            <a:r>
              <a:rPr b="1" lang="en" sz="4400">
                <a:solidFill>
                  <a:schemeClr val="lt1"/>
                </a:solidFill>
                <a:latin typeface="Inter Tight"/>
                <a:ea typeface="Inter Tight"/>
                <a:cs typeface="Inter Tight"/>
                <a:sym typeface="Inter Tight"/>
              </a:rPr>
              <a:t>Questions?</a:t>
            </a:r>
            <a:endParaRPr b="1" sz="5400">
              <a:solidFill>
                <a:srgbClr val="FFFFFF"/>
              </a:solidFill>
              <a:latin typeface="Inter Tight"/>
              <a:ea typeface="Inter Tight"/>
              <a:cs typeface="Inter Tight"/>
              <a:sym typeface="Inter Tight"/>
            </a:endParaRPr>
          </a:p>
        </p:txBody>
      </p:sp>
      <p:pic>
        <p:nvPicPr>
          <p:cNvPr id="226" name="Google Shape;226;p31" title="Arkime_Logo_Mark_FullGradient.png"/>
          <p:cNvPicPr preferRelativeResize="0"/>
          <p:nvPr/>
        </p:nvPicPr>
        <p:blipFill>
          <a:blip r:embed="rId3">
            <a:alphaModFix/>
          </a:blip>
          <a:stretch>
            <a:fillRect/>
          </a:stretch>
        </p:blipFill>
        <p:spPr>
          <a:xfrm>
            <a:off x="7706425" y="3060325"/>
            <a:ext cx="752475" cy="14287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30" name="Shape 230"/>
        <p:cNvGrpSpPr/>
        <p:nvPr/>
      </p:nvGrpSpPr>
      <p:grpSpPr>
        <a:xfrm>
          <a:off x="0" y="0"/>
          <a:ext cx="0" cy="0"/>
          <a:chOff x="0" y="0"/>
          <a:chExt cx="0" cy="0"/>
        </a:xfrm>
      </p:grpSpPr>
      <p:sp>
        <p:nvSpPr>
          <p:cNvPr id="231" name="Google Shape;231;p32"/>
          <p:cNvSpPr txBox="1"/>
          <p:nvPr/>
        </p:nvSpPr>
        <p:spPr>
          <a:xfrm>
            <a:off x="558800" y="457200"/>
            <a:ext cx="7620000" cy="177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rgbClr val="7D2EFF"/>
                </a:solidFill>
                <a:latin typeface="Inter Tight"/>
                <a:ea typeface="Inter Tight"/>
                <a:cs typeface="Inter Tight"/>
                <a:sym typeface="Inter Tight"/>
              </a:rPr>
              <a:t>APPENDIX  ·  NOT PRESENTED  ·  FLIP HERE IF ASKED</a:t>
            </a:r>
            <a:endParaRPr b="1" i="0" sz="900" u="none" cap="none" strike="noStrike">
              <a:solidFill>
                <a:srgbClr val="7D2EFF"/>
              </a:solidFill>
              <a:latin typeface="Inter Tight"/>
              <a:ea typeface="Inter Tight"/>
              <a:cs typeface="Inter Tight"/>
              <a:sym typeface="Inter Tight"/>
            </a:endParaRPr>
          </a:p>
        </p:txBody>
      </p:sp>
      <p:sp>
        <p:nvSpPr>
          <p:cNvPr id="232" name="Google Shape;232;p32"/>
          <p:cNvSpPr txBox="1"/>
          <p:nvPr/>
        </p:nvSpPr>
        <p:spPr>
          <a:xfrm>
            <a:off x="558800" y="660400"/>
            <a:ext cx="7874100" cy="558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rPr b="1" i="0" lang="en" sz="2700" u="none" cap="none" strike="noStrike">
                <a:solidFill>
                  <a:srgbClr val="461F8C"/>
                </a:solidFill>
                <a:latin typeface="Inter Tight"/>
                <a:ea typeface="Inter Tight"/>
                <a:cs typeface="Inter Tight"/>
                <a:sym typeface="Inter Tight"/>
              </a:rPr>
              <a:t>The deployment, for reference.</a:t>
            </a:r>
            <a:endParaRPr b="1" i="0" sz="2700" u="none" cap="none" strike="noStrike">
              <a:solidFill>
                <a:srgbClr val="461F8C"/>
              </a:solidFill>
              <a:latin typeface="Inter Tight"/>
              <a:ea typeface="Inter Tight"/>
              <a:cs typeface="Inter Tight"/>
              <a:sym typeface="Inter Tight"/>
            </a:endParaRPr>
          </a:p>
        </p:txBody>
      </p:sp>
      <p:sp>
        <p:nvSpPr>
          <p:cNvPr id="233" name="Google Shape;233;p32"/>
          <p:cNvSpPr/>
          <p:nvPr/>
        </p:nvSpPr>
        <p:spPr>
          <a:xfrm>
            <a:off x="558800" y="1371600"/>
            <a:ext cx="3886200" cy="3204300"/>
          </a:xfrm>
          <a:prstGeom prst="roundRect">
            <a:avLst>
              <a:gd fmla="val 16667" name="adj"/>
            </a:avLst>
          </a:prstGeom>
          <a:solidFill>
            <a:srgbClr val="F8F8FA"/>
          </a:solidFill>
          <a:ln cap="flat" cmpd="sng" w="12700">
            <a:solidFill>
              <a:srgbClr val="E0E0E8"/>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45000"/>
              </a:lnSpc>
              <a:spcBef>
                <a:spcPts val="0"/>
              </a:spcBef>
              <a:spcAft>
                <a:spcPts val="0"/>
              </a:spcAft>
              <a:buClr>
                <a:srgbClr val="000000"/>
              </a:buClr>
              <a:buSzPts val="800"/>
              <a:buFont typeface="Arial"/>
              <a:buNone/>
            </a:pPr>
            <a:r>
              <a:rPr b="1" i="0" lang="en" sz="1100" u="none" cap="none" strike="noStrike">
                <a:solidFill>
                  <a:srgbClr val="7D2EFF"/>
                </a:solidFill>
                <a:latin typeface="Inter Tight"/>
                <a:ea typeface="Inter Tight"/>
                <a:cs typeface="Inter Tight"/>
                <a:sym typeface="Inter Tight"/>
              </a:rPr>
              <a:t>THE CLUSTER</a:t>
            </a:r>
            <a:endParaRPr b="1" i="0" sz="1100" u="none" cap="none" strike="noStrike">
              <a:solidFill>
                <a:srgbClr val="7D2EFF"/>
              </a:solidFill>
              <a:latin typeface="Inter Tight"/>
              <a:ea typeface="Inter Tight"/>
              <a:cs typeface="Inter Tight"/>
              <a:sym typeface="Inter Tight"/>
            </a:endParaRPr>
          </a:p>
          <a:p>
            <a:pPr indent="0" lvl="0" marL="0" marR="0" rtl="0" algn="l">
              <a:lnSpc>
                <a:spcPct val="145000"/>
              </a:lnSpc>
              <a:spcBef>
                <a:spcPts val="0"/>
              </a:spcBef>
              <a:spcAft>
                <a:spcPts val="0"/>
              </a:spcAft>
              <a:buClr>
                <a:srgbClr val="000000"/>
              </a:buClr>
              <a:buSzPts val="1000"/>
              <a:buFont typeface="Arial"/>
              <a:buNone/>
            </a:pPr>
            <a:r>
              <a:rPr b="0" i="0" lang="en" sz="1300" u="none" cap="none" strike="noStrike">
                <a:solidFill>
                  <a:srgbClr val="26262E"/>
                </a:solidFill>
                <a:latin typeface="Inter Tight"/>
                <a:ea typeface="Inter Tight"/>
                <a:cs typeface="Inter Tight"/>
                <a:sym typeface="Inter Tight"/>
              </a:rPr>
              <a:t>Managed OpenSearch 3.5, us-east-1, 3 AZ</a:t>
            </a:r>
            <a:endParaRPr b="0" i="0" sz="1300" u="none" cap="none" strike="noStrike">
              <a:solidFill>
                <a:srgbClr val="26262E"/>
              </a:solidFill>
              <a:latin typeface="Inter Tight"/>
              <a:ea typeface="Inter Tight"/>
              <a:cs typeface="Inter Tight"/>
              <a:sym typeface="Inter Tight"/>
            </a:endParaRPr>
          </a:p>
          <a:p>
            <a:pPr indent="0" lvl="0" marL="0" marR="0" rtl="0" algn="l">
              <a:lnSpc>
                <a:spcPct val="145000"/>
              </a:lnSpc>
              <a:spcBef>
                <a:spcPts val="0"/>
              </a:spcBef>
              <a:spcAft>
                <a:spcPts val="0"/>
              </a:spcAft>
              <a:buClr>
                <a:srgbClr val="000000"/>
              </a:buClr>
              <a:buSzPts val="1000"/>
              <a:buFont typeface="Arial"/>
              <a:buNone/>
            </a:pPr>
            <a:r>
              <a:rPr b="0" i="0" lang="en" sz="1300" u="none" cap="none" strike="noStrike">
                <a:solidFill>
                  <a:srgbClr val="26262E"/>
                </a:solidFill>
                <a:latin typeface="Inter Tight"/>
                <a:ea typeface="Inter Tight"/>
                <a:cs typeface="Inter Tight"/>
                <a:sym typeface="Inter Tight"/>
              </a:rPr>
              <a:t>3 master  ·  12 hot (or2 family)  ·  9 UltraWarm</a:t>
            </a:r>
            <a:endParaRPr b="0" i="0" sz="1300" u="none" cap="none" strike="noStrike">
              <a:solidFill>
                <a:srgbClr val="26262E"/>
              </a:solidFill>
              <a:latin typeface="Inter Tight"/>
              <a:ea typeface="Inter Tight"/>
              <a:cs typeface="Inter Tight"/>
              <a:sym typeface="Inter Tight"/>
            </a:endParaRPr>
          </a:p>
          <a:p>
            <a:pPr indent="0" lvl="0" marL="0" marR="0" rtl="0" algn="l">
              <a:lnSpc>
                <a:spcPct val="145000"/>
              </a:lnSpc>
              <a:spcBef>
                <a:spcPts val="0"/>
              </a:spcBef>
              <a:spcAft>
                <a:spcPts val="0"/>
              </a:spcAft>
              <a:buClr>
                <a:srgbClr val="000000"/>
              </a:buClr>
              <a:buSzPts val="1000"/>
              <a:buFont typeface="Arial"/>
              <a:buNone/>
            </a:pPr>
            <a:r>
              <a:rPr b="0" i="0" lang="en" sz="1300" u="none" cap="none" strike="noStrike">
                <a:solidFill>
                  <a:srgbClr val="26262E"/>
                </a:solidFill>
                <a:latin typeface="Inter Tight"/>
                <a:ea typeface="Inter Tight"/>
                <a:cs typeface="Inter Tight"/>
                <a:sym typeface="Inter Tight"/>
              </a:rPr>
              <a:t>Cold storage enabled</a:t>
            </a:r>
            <a:endParaRPr b="0" i="0" sz="1300" u="none" cap="none" strike="noStrike">
              <a:solidFill>
                <a:srgbClr val="26262E"/>
              </a:solidFill>
              <a:latin typeface="Inter Tight"/>
              <a:ea typeface="Inter Tight"/>
              <a:cs typeface="Inter Tight"/>
              <a:sym typeface="Inter Tight"/>
            </a:endParaRPr>
          </a:p>
          <a:p>
            <a:pPr indent="0" lvl="0" marL="0" marR="0" rtl="0" algn="l">
              <a:lnSpc>
                <a:spcPct val="145000"/>
              </a:lnSpc>
              <a:spcBef>
                <a:spcPts val="0"/>
              </a:spcBef>
              <a:spcAft>
                <a:spcPts val="0"/>
              </a:spcAft>
              <a:buClr>
                <a:srgbClr val="000000"/>
              </a:buClr>
              <a:buSzPts val="1000"/>
              <a:buFont typeface="Arial"/>
              <a:buNone/>
            </a:pPr>
            <a:r>
              <a:rPr b="0" i="0" lang="en" sz="1300" u="none" cap="none" strike="noStrike">
                <a:solidFill>
                  <a:srgbClr val="26262E"/>
                </a:solidFill>
                <a:latin typeface="Inter Tight"/>
                <a:ea typeface="Inter Tight"/>
                <a:cs typeface="Inter Tight"/>
                <a:sym typeface="Inter Tight"/>
              </a:rPr>
              <a:t>ISM: hot 90d → warm 365d → cold 730d → delete</a:t>
            </a:r>
            <a:endParaRPr b="0" i="0" sz="1300" u="none" cap="none" strike="noStrike">
              <a:solidFill>
                <a:srgbClr val="26262E"/>
              </a:solidFill>
              <a:latin typeface="Inter Tight"/>
              <a:ea typeface="Inter Tight"/>
              <a:cs typeface="Inter Tight"/>
              <a:sym typeface="Inter Tight"/>
            </a:endParaRPr>
          </a:p>
          <a:p>
            <a:pPr indent="0" lvl="0" marL="0" marR="0" rtl="0" algn="l">
              <a:lnSpc>
                <a:spcPct val="145000"/>
              </a:lnSpc>
              <a:spcBef>
                <a:spcPts val="0"/>
              </a:spcBef>
              <a:spcAft>
                <a:spcPts val="0"/>
              </a:spcAft>
              <a:buClr>
                <a:srgbClr val="000000"/>
              </a:buClr>
              <a:buSzPts val="1000"/>
              <a:buFont typeface="Arial"/>
              <a:buNone/>
            </a:pPr>
            <a:r>
              <a:rPr b="0" i="0" lang="en" sz="1300" u="none" cap="none" strike="noStrike">
                <a:solidFill>
                  <a:srgbClr val="26262E"/>
                </a:solidFill>
                <a:latin typeface="Inter Tight"/>
                <a:ea typeface="Inter Tight"/>
                <a:cs typeface="Inter Tight"/>
                <a:sym typeface="Inter Tight"/>
              </a:rPr>
              <a:t>12 shards per index, 1 replica</a:t>
            </a:r>
            <a:endParaRPr b="0" i="0" sz="1300" u="none" cap="none" strike="noStrike">
              <a:solidFill>
                <a:srgbClr val="26262E"/>
              </a:solidFill>
              <a:latin typeface="Inter Tight"/>
              <a:ea typeface="Inter Tight"/>
              <a:cs typeface="Inter Tight"/>
              <a:sym typeface="Inter Tight"/>
            </a:endParaRPr>
          </a:p>
          <a:p>
            <a:pPr indent="0" lvl="0" marL="0" marR="0" rtl="0" algn="l">
              <a:lnSpc>
                <a:spcPct val="145000"/>
              </a:lnSpc>
              <a:spcBef>
                <a:spcPts val="0"/>
              </a:spcBef>
              <a:spcAft>
                <a:spcPts val="0"/>
              </a:spcAft>
              <a:buClr>
                <a:srgbClr val="000000"/>
              </a:buClr>
              <a:buSzPts val="1000"/>
              <a:buFont typeface="Arial"/>
              <a:buNone/>
            </a:pPr>
            <a:r>
              <a:rPr b="0" i="0" lang="en" sz="1300" u="none" cap="none" strike="noStrike">
                <a:solidFill>
                  <a:srgbClr val="26262E"/>
                </a:solidFill>
                <a:latin typeface="Inter Tight"/>
                <a:ea typeface="Inter Tight"/>
                <a:cs typeface="Inter Tight"/>
                <a:sym typeface="Inter Tight"/>
              </a:rPr>
              <a:t>index.codec zstd, in an order-100 override template</a:t>
            </a:r>
            <a:endParaRPr b="0" i="0" sz="1300" u="none" cap="none" strike="noStrike">
              <a:solidFill>
                <a:srgbClr val="26262E"/>
              </a:solidFill>
              <a:latin typeface="Inter Tight"/>
              <a:ea typeface="Inter Tight"/>
              <a:cs typeface="Inter Tight"/>
              <a:sym typeface="Inter Tight"/>
            </a:endParaRPr>
          </a:p>
          <a:p>
            <a:pPr indent="0" lvl="0" marL="0" marR="0" rtl="0" algn="l">
              <a:lnSpc>
                <a:spcPct val="145000"/>
              </a:lnSpc>
              <a:spcBef>
                <a:spcPts val="0"/>
              </a:spcBef>
              <a:spcAft>
                <a:spcPts val="0"/>
              </a:spcAft>
              <a:buClr>
                <a:srgbClr val="000000"/>
              </a:buClr>
              <a:buSzPts val="1000"/>
              <a:buFont typeface="Arial"/>
              <a:buNone/>
            </a:pPr>
            <a:r>
              <a:rPr b="0" i="0" lang="en" sz="1300" u="none" cap="none" strike="noStrike">
                <a:solidFill>
                  <a:srgbClr val="26262E"/>
                </a:solidFill>
                <a:latin typeface="Inter Tight"/>
                <a:ea typeface="Inter Tight"/>
                <a:cs typeface="Inter Tight"/>
                <a:sym typeface="Inter Tight"/>
              </a:rPr>
              <a:t>force_merge deliberately disabled</a:t>
            </a:r>
            <a:endParaRPr b="0" i="0" sz="1300" u="none" cap="none" strike="noStrike">
              <a:solidFill>
                <a:srgbClr val="26262E"/>
              </a:solidFill>
              <a:latin typeface="Inter Tight"/>
              <a:ea typeface="Inter Tight"/>
              <a:cs typeface="Inter Tight"/>
              <a:sym typeface="Inter Tight"/>
            </a:endParaRPr>
          </a:p>
        </p:txBody>
      </p:sp>
      <p:sp>
        <p:nvSpPr>
          <p:cNvPr id="234" name="Google Shape;234;p32"/>
          <p:cNvSpPr/>
          <p:nvPr/>
        </p:nvSpPr>
        <p:spPr>
          <a:xfrm>
            <a:off x="4648200" y="1371600"/>
            <a:ext cx="3936900" cy="3204300"/>
          </a:xfrm>
          <a:prstGeom prst="roundRect">
            <a:avLst>
              <a:gd fmla="val 16667" name="adj"/>
            </a:avLst>
          </a:prstGeom>
          <a:solidFill>
            <a:srgbClr val="F8F8FA"/>
          </a:solidFill>
          <a:ln cap="flat" cmpd="sng" w="12700">
            <a:solidFill>
              <a:srgbClr val="E0E0E8"/>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45000"/>
              </a:lnSpc>
              <a:spcBef>
                <a:spcPts val="0"/>
              </a:spcBef>
              <a:spcAft>
                <a:spcPts val="0"/>
              </a:spcAft>
              <a:buClr>
                <a:srgbClr val="000000"/>
              </a:buClr>
              <a:buSzPts val="800"/>
              <a:buFont typeface="Arial"/>
              <a:buNone/>
            </a:pPr>
            <a:r>
              <a:rPr b="1" i="0" lang="en" sz="1100" u="none" cap="none" strike="noStrike">
                <a:solidFill>
                  <a:srgbClr val="7D2EFF"/>
                </a:solidFill>
                <a:latin typeface="Inter Tight"/>
                <a:ea typeface="Inter Tight"/>
                <a:cs typeface="Inter Tight"/>
                <a:sym typeface="Inter Tight"/>
              </a:rPr>
              <a:t>THE WRITE AND READ PATHS</a:t>
            </a:r>
            <a:endParaRPr b="1" i="0" sz="1100" u="none" cap="none" strike="noStrike">
              <a:solidFill>
                <a:srgbClr val="7D2EFF"/>
              </a:solidFill>
              <a:latin typeface="Inter Tight"/>
              <a:ea typeface="Inter Tight"/>
              <a:cs typeface="Inter Tight"/>
              <a:sym typeface="Inter Tight"/>
            </a:endParaRPr>
          </a:p>
          <a:p>
            <a:pPr indent="0" lvl="0" marL="0" marR="0" rtl="0" algn="l">
              <a:lnSpc>
                <a:spcPct val="145000"/>
              </a:lnSpc>
              <a:spcBef>
                <a:spcPts val="0"/>
              </a:spcBef>
              <a:spcAft>
                <a:spcPts val="0"/>
              </a:spcAft>
              <a:buClr>
                <a:srgbClr val="000000"/>
              </a:buClr>
              <a:buSzPts val="1000"/>
              <a:buFont typeface="Arial"/>
              <a:buNone/>
            </a:pPr>
            <a:r>
              <a:rPr b="0" i="0" lang="en" sz="1300" u="none" cap="none" strike="noStrike">
                <a:solidFill>
                  <a:srgbClr val="26262E"/>
                </a:solidFill>
                <a:latin typeface="Inter Tight"/>
                <a:ea typeface="Inter Tight"/>
                <a:cs typeface="Inter Tight"/>
                <a:sym typeface="Inter Tight"/>
              </a:rPr>
              <a:t>4 esProxy hosts dual-writing on-prem → AWS</a:t>
            </a:r>
            <a:endParaRPr b="0" i="0" sz="1300" u="none" cap="none" strike="noStrike">
              <a:solidFill>
                <a:srgbClr val="26262E"/>
              </a:solidFill>
              <a:latin typeface="Inter Tight"/>
              <a:ea typeface="Inter Tight"/>
              <a:cs typeface="Inter Tight"/>
              <a:sym typeface="Inter Tight"/>
            </a:endParaRPr>
          </a:p>
          <a:p>
            <a:pPr indent="0" lvl="0" marL="0" marR="0" rtl="0" algn="l">
              <a:lnSpc>
                <a:spcPct val="145000"/>
              </a:lnSpc>
              <a:spcBef>
                <a:spcPts val="0"/>
              </a:spcBef>
              <a:spcAft>
                <a:spcPts val="0"/>
              </a:spcAft>
              <a:buClr>
                <a:srgbClr val="000000"/>
              </a:buClr>
              <a:buSzPts val="1000"/>
              <a:buFont typeface="Arial"/>
              <a:buNone/>
            </a:pPr>
            <a:r>
              <a:rPr b="0" i="0" lang="en" sz="1300" u="none" cap="none" strike="noStrike">
                <a:solidFill>
                  <a:srgbClr val="26262E"/>
                </a:solidFill>
                <a:latin typeface="Inter Tight"/>
                <a:ea typeface="Inter Tight"/>
                <a:cs typeface="Inter Tight"/>
                <a:sym typeface="Inter Tight"/>
              </a:rPr>
              <a:t>SigV4 + ExternalId, short-lived credentials</a:t>
            </a:r>
            <a:endParaRPr b="0" i="0" sz="1300" u="none" cap="none" strike="noStrike">
              <a:solidFill>
                <a:srgbClr val="26262E"/>
              </a:solidFill>
              <a:latin typeface="Inter Tight"/>
              <a:ea typeface="Inter Tight"/>
              <a:cs typeface="Inter Tight"/>
              <a:sym typeface="Inter Tight"/>
            </a:endParaRPr>
          </a:p>
          <a:p>
            <a:pPr indent="0" lvl="0" marL="0" marR="0" rtl="0" algn="l">
              <a:lnSpc>
                <a:spcPct val="145000"/>
              </a:lnSpc>
              <a:spcBef>
                <a:spcPts val="0"/>
              </a:spcBef>
              <a:spcAft>
                <a:spcPts val="0"/>
              </a:spcAft>
              <a:buClr>
                <a:srgbClr val="000000"/>
              </a:buClr>
              <a:buSzPts val="1000"/>
              <a:buFont typeface="Arial"/>
              <a:buNone/>
            </a:pPr>
            <a:r>
              <a:rPr b="0" i="0" lang="en" sz="1300" u="none" cap="none" strike="noStrike">
                <a:solidFill>
                  <a:srgbClr val="26262E"/>
                </a:solidFill>
                <a:latin typeface="Inter Tight"/>
                <a:ea typeface="Inter Tight"/>
                <a:cs typeface="Inter Tight"/>
                <a:sym typeface="Inter Tight"/>
              </a:rPr>
              <a:t>Viewer: ALB + OIDC → header-jwt, ASG across 3 AZ</a:t>
            </a:r>
            <a:endParaRPr b="0" i="0" sz="1300" u="none" cap="none" strike="noStrike">
              <a:solidFill>
                <a:srgbClr val="26262E"/>
              </a:solidFill>
              <a:latin typeface="Inter Tight"/>
              <a:ea typeface="Inter Tight"/>
              <a:cs typeface="Inter Tight"/>
              <a:sym typeface="Inter Tight"/>
            </a:endParaRPr>
          </a:p>
          <a:p>
            <a:pPr indent="0" lvl="0" marL="0" marR="0" rtl="0" algn="l">
              <a:lnSpc>
                <a:spcPct val="145000"/>
              </a:lnSpc>
              <a:spcBef>
                <a:spcPts val="0"/>
              </a:spcBef>
              <a:spcAft>
                <a:spcPts val="0"/>
              </a:spcAft>
              <a:buClr>
                <a:srgbClr val="000000"/>
              </a:buClr>
              <a:buSzPts val="1000"/>
              <a:buFont typeface="Arial"/>
              <a:buNone/>
            </a:pPr>
            <a:r>
              <a:rPr b="0" i="0" lang="en" sz="1300" u="none" cap="none" strike="noStrike">
                <a:solidFill>
                  <a:srgbClr val="26262E"/>
                </a:solidFill>
                <a:latin typeface="Inter Tight"/>
                <a:ea typeface="Inter Tight"/>
                <a:cs typeface="Inter Tight"/>
                <a:sym typeface="Inter Tight"/>
              </a:rPr>
              <a:t>nginx sidecar fronting the viewer for security headers</a:t>
            </a:r>
            <a:endParaRPr b="0" i="0" sz="1300" u="none" cap="none" strike="noStrike">
              <a:solidFill>
                <a:srgbClr val="26262E"/>
              </a:solidFill>
              <a:latin typeface="Inter Tight"/>
              <a:ea typeface="Inter Tight"/>
              <a:cs typeface="Inter Tight"/>
              <a:sym typeface="Inter Tight"/>
            </a:endParaRPr>
          </a:p>
          <a:p>
            <a:pPr indent="0" lvl="0" marL="0" marR="0" rtl="0" algn="l">
              <a:lnSpc>
                <a:spcPct val="145000"/>
              </a:lnSpc>
              <a:spcBef>
                <a:spcPts val="0"/>
              </a:spcBef>
              <a:spcAft>
                <a:spcPts val="0"/>
              </a:spcAft>
              <a:buClr>
                <a:srgbClr val="000000"/>
              </a:buClr>
              <a:buSzPts val="1000"/>
              <a:buFont typeface="Arial"/>
              <a:buNone/>
            </a:pPr>
            <a:r>
              <a:rPr b="0" i="0" lang="en" sz="1300" u="none" cap="none" strike="noStrike">
                <a:solidFill>
                  <a:srgbClr val="26262E"/>
                </a:solidFill>
                <a:latin typeface="Inter Tight"/>
                <a:ea typeface="Inter Tight"/>
                <a:cs typeface="Inter Tight"/>
                <a:sym typeface="Inter Tight"/>
              </a:rPr>
              <a:t>PCAP still served from on-prem capture nodes</a:t>
            </a:r>
            <a:endParaRPr b="0" i="0" sz="1300" u="none" cap="none" strike="noStrike">
              <a:solidFill>
                <a:srgbClr val="26262E"/>
              </a:solidFill>
              <a:latin typeface="Inter Tight"/>
              <a:ea typeface="Inter Tight"/>
              <a:cs typeface="Inter Tight"/>
              <a:sym typeface="Inter Tight"/>
            </a:endParaRPr>
          </a:p>
          <a:p>
            <a:pPr indent="0" lvl="0" marL="0" marR="0" rtl="0" algn="l">
              <a:lnSpc>
                <a:spcPct val="145000"/>
              </a:lnSpc>
              <a:spcBef>
                <a:spcPts val="0"/>
              </a:spcBef>
              <a:spcAft>
                <a:spcPts val="0"/>
              </a:spcAft>
              <a:buClr>
                <a:srgbClr val="000000"/>
              </a:buClr>
              <a:buSzPts val="1000"/>
              <a:buFont typeface="Arial"/>
              <a:buNone/>
            </a:pPr>
            <a:r>
              <a:rPr b="0" i="0" lang="en" sz="1300" u="none" cap="none" strike="noStrike">
                <a:solidFill>
                  <a:srgbClr val="26262E"/>
                </a:solidFill>
                <a:latin typeface="Inter Tight"/>
                <a:ea typeface="Inter Tight"/>
                <a:cs typeface="Inter Tight"/>
                <a:sym typeface="Inter Tight"/>
              </a:rPr>
              <a:t>On-prem side unchanged and still authoritative</a:t>
            </a:r>
            <a:endParaRPr b="0" i="0" sz="1300" u="none" cap="none" strike="noStrike">
              <a:solidFill>
                <a:srgbClr val="26262E"/>
              </a:solidFill>
              <a:latin typeface="Inter Tight"/>
              <a:ea typeface="Inter Tight"/>
              <a:cs typeface="Inter Tight"/>
              <a:sym typeface="Inter Tigh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38" name="Shape 238"/>
        <p:cNvGrpSpPr/>
        <p:nvPr/>
      </p:nvGrpSpPr>
      <p:grpSpPr>
        <a:xfrm>
          <a:off x="0" y="0"/>
          <a:ext cx="0" cy="0"/>
          <a:chOff x="0" y="0"/>
          <a:chExt cx="0" cy="0"/>
        </a:xfrm>
      </p:grpSpPr>
      <p:sp>
        <p:nvSpPr>
          <p:cNvPr id="239" name="Google Shape;239;p33"/>
          <p:cNvSpPr txBox="1"/>
          <p:nvPr/>
        </p:nvSpPr>
        <p:spPr>
          <a:xfrm>
            <a:off x="558800" y="457200"/>
            <a:ext cx="7620000" cy="177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rgbClr val="7D2EFF"/>
                </a:solidFill>
                <a:latin typeface="Inter Tight"/>
                <a:ea typeface="Inter Tight"/>
                <a:cs typeface="Inter Tight"/>
                <a:sym typeface="Inter Tight"/>
              </a:rPr>
              <a:t>APPENDIX  ·  NOT PRESENTED  ·  ANSWERS ARE IN THE SPEAKER NOTES</a:t>
            </a:r>
            <a:endParaRPr b="1" i="0" sz="900" u="none" cap="none" strike="noStrike">
              <a:solidFill>
                <a:srgbClr val="7D2EFF"/>
              </a:solidFill>
              <a:latin typeface="Inter Tight"/>
              <a:ea typeface="Inter Tight"/>
              <a:cs typeface="Inter Tight"/>
              <a:sym typeface="Inter Tight"/>
            </a:endParaRPr>
          </a:p>
        </p:txBody>
      </p:sp>
      <p:sp>
        <p:nvSpPr>
          <p:cNvPr id="240" name="Google Shape;240;p33"/>
          <p:cNvSpPr txBox="1"/>
          <p:nvPr/>
        </p:nvSpPr>
        <p:spPr>
          <a:xfrm>
            <a:off x="558800" y="660400"/>
            <a:ext cx="7874100" cy="558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rPr b="1" i="0" lang="en" sz="2700" u="none" cap="none" strike="noStrike">
                <a:solidFill>
                  <a:srgbClr val="461F8C"/>
                </a:solidFill>
                <a:latin typeface="Inter Tight"/>
                <a:ea typeface="Inter Tight"/>
                <a:cs typeface="Inter Tight"/>
                <a:sym typeface="Inter Tight"/>
              </a:rPr>
              <a:t>Questions I expect to get.</a:t>
            </a:r>
            <a:endParaRPr b="1" i="0" sz="2700" u="none" cap="none" strike="noStrike">
              <a:solidFill>
                <a:srgbClr val="461F8C"/>
              </a:solidFill>
              <a:latin typeface="Inter Tight"/>
              <a:ea typeface="Inter Tight"/>
              <a:cs typeface="Inter Tight"/>
              <a:sym typeface="Inter Tight"/>
            </a:endParaRPr>
          </a:p>
        </p:txBody>
      </p:sp>
      <p:sp>
        <p:nvSpPr>
          <p:cNvPr id="241" name="Google Shape;241;p33"/>
          <p:cNvSpPr txBox="1"/>
          <p:nvPr/>
        </p:nvSpPr>
        <p:spPr>
          <a:xfrm>
            <a:off x="558800" y="1422400"/>
            <a:ext cx="3886200" cy="3174900"/>
          </a:xfrm>
          <a:prstGeom prst="rect">
            <a:avLst/>
          </a:prstGeom>
          <a:noFill/>
          <a:ln>
            <a:noFill/>
          </a:ln>
        </p:spPr>
        <p:txBody>
          <a:bodyPr anchorCtr="0" anchor="t" bIns="91425" lIns="91425" spcFirstLastPara="1" rIns="91425" wrap="square" tIns="91425">
            <a:noAutofit/>
          </a:bodyPr>
          <a:lstStyle/>
          <a:p>
            <a:pPr indent="0" lvl="0" marL="0" marR="0" rtl="0" algn="l">
              <a:lnSpc>
                <a:spcPct val="215000"/>
              </a:lnSpc>
              <a:spcBef>
                <a:spcPts val="0"/>
              </a:spcBef>
              <a:spcAft>
                <a:spcPts val="0"/>
              </a:spcAft>
              <a:buClr>
                <a:srgbClr val="000000"/>
              </a:buClr>
              <a:buSzPts val="1150"/>
              <a:buFont typeface="Arial"/>
              <a:buNone/>
            </a:pPr>
            <a:r>
              <a:rPr b="0" i="0" lang="en" sz="1150" u="none" cap="none" strike="noStrike">
                <a:solidFill>
                  <a:srgbClr val="26262E"/>
                </a:solidFill>
                <a:latin typeface="Inter Tight"/>
                <a:ea typeface="Inter Tight"/>
                <a:cs typeface="Inter Tight"/>
                <a:sym typeface="Inter Tight"/>
              </a:rPr>
              <a:t>What did it actually cost?</a:t>
            </a:r>
            <a:endParaRPr b="0" i="0" sz="1150" u="none" cap="none" strike="noStrike">
              <a:solidFill>
                <a:srgbClr val="26262E"/>
              </a:solidFill>
              <a:latin typeface="Inter Tight"/>
              <a:ea typeface="Inter Tight"/>
              <a:cs typeface="Inter Tight"/>
              <a:sym typeface="Inter Tight"/>
            </a:endParaRPr>
          </a:p>
          <a:p>
            <a:pPr indent="0" lvl="0" marL="0" marR="0" rtl="0" algn="l">
              <a:lnSpc>
                <a:spcPct val="215000"/>
              </a:lnSpc>
              <a:spcBef>
                <a:spcPts val="0"/>
              </a:spcBef>
              <a:spcAft>
                <a:spcPts val="0"/>
              </a:spcAft>
              <a:buClr>
                <a:srgbClr val="000000"/>
              </a:buClr>
              <a:buSzPts val="1150"/>
              <a:buFont typeface="Arial"/>
              <a:buNone/>
            </a:pPr>
            <a:r>
              <a:rPr b="0" i="0" lang="en" sz="1150" u="none" cap="none" strike="noStrike">
                <a:solidFill>
                  <a:srgbClr val="26262E"/>
                </a:solidFill>
                <a:latin typeface="Inter Tight"/>
                <a:ea typeface="Inter Tight"/>
                <a:cs typeface="Inter Tight"/>
                <a:sym typeface="Inter Tight"/>
              </a:rPr>
              <a:t>Why not just self-manage on EC2?</a:t>
            </a:r>
            <a:endParaRPr b="0" i="0" sz="1150" u="none" cap="none" strike="noStrike">
              <a:solidFill>
                <a:srgbClr val="26262E"/>
              </a:solidFill>
              <a:latin typeface="Inter Tight"/>
              <a:ea typeface="Inter Tight"/>
              <a:cs typeface="Inter Tight"/>
              <a:sym typeface="Inter Tight"/>
            </a:endParaRPr>
          </a:p>
          <a:p>
            <a:pPr indent="0" lvl="0" marL="0" marR="0" rtl="0" algn="l">
              <a:lnSpc>
                <a:spcPct val="215000"/>
              </a:lnSpc>
              <a:spcBef>
                <a:spcPts val="0"/>
              </a:spcBef>
              <a:spcAft>
                <a:spcPts val="0"/>
              </a:spcAft>
              <a:buClr>
                <a:srgbClr val="000000"/>
              </a:buClr>
              <a:buSzPts val="1150"/>
              <a:buFont typeface="Arial"/>
              <a:buNone/>
            </a:pPr>
            <a:r>
              <a:rPr b="0" i="0" lang="en" sz="1150" u="none" cap="none" strike="noStrike">
                <a:solidFill>
                  <a:srgbClr val="26262E"/>
                </a:solidFill>
                <a:latin typeface="Inter Tight"/>
                <a:ea typeface="Inter Tight"/>
                <a:cs typeface="Inter Tight"/>
                <a:sym typeface="Inter Tight"/>
              </a:rPr>
              <a:t>Did you lose data during the six weeks?</a:t>
            </a:r>
            <a:endParaRPr b="0" i="0" sz="1150" u="none" cap="none" strike="noStrike">
              <a:solidFill>
                <a:srgbClr val="26262E"/>
              </a:solidFill>
              <a:latin typeface="Inter Tight"/>
              <a:ea typeface="Inter Tight"/>
              <a:cs typeface="Inter Tight"/>
              <a:sym typeface="Inter Tight"/>
            </a:endParaRPr>
          </a:p>
          <a:p>
            <a:pPr indent="0" lvl="0" marL="0" marR="0" rtl="0" algn="l">
              <a:lnSpc>
                <a:spcPct val="215000"/>
              </a:lnSpc>
              <a:spcBef>
                <a:spcPts val="0"/>
              </a:spcBef>
              <a:spcAft>
                <a:spcPts val="0"/>
              </a:spcAft>
              <a:buClr>
                <a:srgbClr val="000000"/>
              </a:buClr>
              <a:buSzPts val="1150"/>
              <a:buFont typeface="Arial"/>
              <a:buNone/>
            </a:pPr>
            <a:r>
              <a:rPr b="0" i="0" lang="en" sz="1150" u="none" cap="none" strike="noStrike">
                <a:solidFill>
                  <a:srgbClr val="26262E"/>
                </a:solidFill>
                <a:latin typeface="Inter Tight"/>
                <a:ea typeface="Inter Tight"/>
                <a:cs typeface="Inter Tight"/>
                <a:sym typeface="Inter Tight"/>
              </a:rPr>
              <a:t>Why is force_merge off?</a:t>
            </a:r>
            <a:endParaRPr b="0" i="0" sz="1150" u="none" cap="none" strike="noStrike">
              <a:solidFill>
                <a:srgbClr val="26262E"/>
              </a:solidFill>
              <a:latin typeface="Inter Tight"/>
              <a:ea typeface="Inter Tight"/>
              <a:cs typeface="Inter Tight"/>
              <a:sym typeface="Inter Tight"/>
            </a:endParaRPr>
          </a:p>
          <a:p>
            <a:pPr indent="0" lvl="0" marL="0" marR="0" rtl="0" algn="l">
              <a:lnSpc>
                <a:spcPct val="215000"/>
              </a:lnSpc>
              <a:spcBef>
                <a:spcPts val="0"/>
              </a:spcBef>
              <a:spcAft>
                <a:spcPts val="0"/>
              </a:spcAft>
              <a:buClr>
                <a:srgbClr val="000000"/>
              </a:buClr>
              <a:buSzPts val="1150"/>
              <a:buFont typeface="Arial"/>
              <a:buNone/>
            </a:pPr>
            <a:r>
              <a:rPr b="0" i="0" lang="en" sz="1150" u="none" cap="none" strike="noStrike">
                <a:solidFill>
                  <a:srgbClr val="26262E"/>
                </a:solidFill>
                <a:latin typeface="Inter Tight"/>
                <a:ea typeface="Inter Tight"/>
                <a:cs typeface="Inter Tight"/>
                <a:sym typeface="Inter Tight"/>
              </a:rPr>
              <a:t>Why not searchable snapshots?</a:t>
            </a:r>
            <a:endParaRPr b="0" i="0" sz="1150" u="none" cap="none" strike="noStrike">
              <a:solidFill>
                <a:srgbClr val="26262E"/>
              </a:solidFill>
              <a:latin typeface="Inter Tight"/>
              <a:ea typeface="Inter Tight"/>
              <a:cs typeface="Inter Tight"/>
              <a:sym typeface="Inter Tight"/>
            </a:endParaRPr>
          </a:p>
          <a:p>
            <a:pPr indent="0" lvl="0" marL="0" marR="0" rtl="0" algn="l">
              <a:lnSpc>
                <a:spcPct val="215000"/>
              </a:lnSpc>
              <a:spcBef>
                <a:spcPts val="0"/>
              </a:spcBef>
              <a:spcAft>
                <a:spcPts val="0"/>
              </a:spcAft>
              <a:buClr>
                <a:srgbClr val="000000"/>
              </a:buClr>
              <a:buSzPts val="1150"/>
              <a:buFont typeface="Arial"/>
              <a:buNone/>
            </a:pPr>
            <a:r>
              <a:rPr b="0" i="0" lang="en" sz="1150" u="none" cap="none" strike="noStrike">
                <a:solidFill>
                  <a:srgbClr val="26262E"/>
                </a:solidFill>
                <a:latin typeface="Inter Tight"/>
                <a:ea typeface="Inter Tight"/>
                <a:cs typeface="Inter Tight"/>
                <a:sym typeface="Inter Tight"/>
              </a:rPr>
              <a:t>Is zstd worth turning on?</a:t>
            </a:r>
            <a:endParaRPr b="0" i="0" sz="1150" u="none" cap="none" strike="noStrike">
              <a:solidFill>
                <a:srgbClr val="26262E"/>
              </a:solidFill>
              <a:latin typeface="Inter Tight"/>
              <a:ea typeface="Inter Tight"/>
              <a:cs typeface="Inter Tight"/>
              <a:sym typeface="Inter Tight"/>
            </a:endParaRPr>
          </a:p>
        </p:txBody>
      </p:sp>
      <p:sp>
        <p:nvSpPr>
          <p:cNvPr id="242" name="Google Shape;242;p33"/>
          <p:cNvSpPr txBox="1"/>
          <p:nvPr/>
        </p:nvSpPr>
        <p:spPr>
          <a:xfrm>
            <a:off x="4648200" y="1422400"/>
            <a:ext cx="3936900" cy="3174900"/>
          </a:xfrm>
          <a:prstGeom prst="rect">
            <a:avLst/>
          </a:prstGeom>
          <a:noFill/>
          <a:ln>
            <a:noFill/>
          </a:ln>
        </p:spPr>
        <p:txBody>
          <a:bodyPr anchorCtr="0" anchor="t" bIns="91425" lIns="91425" spcFirstLastPara="1" rIns="91425" wrap="square" tIns="91425">
            <a:noAutofit/>
          </a:bodyPr>
          <a:lstStyle/>
          <a:p>
            <a:pPr indent="0" lvl="0" marL="0" marR="0" rtl="0" algn="l">
              <a:lnSpc>
                <a:spcPct val="215000"/>
              </a:lnSpc>
              <a:spcBef>
                <a:spcPts val="0"/>
              </a:spcBef>
              <a:spcAft>
                <a:spcPts val="0"/>
              </a:spcAft>
              <a:buClr>
                <a:srgbClr val="000000"/>
              </a:buClr>
              <a:buSzPts val="1150"/>
              <a:buFont typeface="Arial"/>
              <a:buNone/>
            </a:pPr>
            <a:r>
              <a:rPr b="0" i="0" lang="en" sz="1150" u="none" cap="none" strike="noStrike">
                <a:solidFill>
                  <a:srgbClr val="26262E"/>
                </a:solidFill>
                <a:latin typeface="Inter Tight"/>
                <a:ea typeface="Inter Tight"/>
                <a:cs typeface="Inter Tight"/>
                <a:sym typeface="Inter Tight"/>
              </a:rPr>
              <a:t>Why basic auth on the viewer, not SigV4?</a:t>
            </a:r>
            <a:endParaRPr b="0" i="0" sz="1150" u="none" cap="none" strike="noStrike">
              <a:solidFill>
                <a:srgbClr val="26262E"/>
              </a:solidFill>
              <a:latin typeface="Inter Tight"/>
              <a:ea typeface="Inter Tight"/>
              <a:cs typeface="Inter Tight"/>
              <a:sym typeface="Inter Tight"/>
            </a:endParaRPr>
          </a:p>
          <a:p>
            <a:pPr indent="0" lvl="0" marL="0" marR="0" rtl="0" algn="l">
              <a:lnSpc>
                <a:spcPct val="215000"/>
              </a:lnSpc>
              <a:spcBef>
                <a:spcPts val="0"/>
              </a:spcBef>
              <a:spcAft>
                <a:spcPts val="0"/>
              </a:spcAft>
              <a:buClr>
                <a:srgbClr val="000000"/>
              </a:buClr>
              <a:buSzPts val="1150"/>
              <a:buFont typeface="Arial"/>
              <a:buNone/>
            </a:pPr>
            <a:r>
              <a:rPr b="0" i="0" lang="en" sz="1150" u="none" cap="none" strike="noStrike">
                <a:solidFill>
                  <a:srgbClr val="26262E"/>
                </a:solidFill>
                <a:latin typeface="Inter Tight"/>
                <a:ea typeface="Inter Tight"/>
                <a:cs typeface="Inter Tight"/>
                <a:sym typeface="Inter Tight"/>
              </a:rPr>
              <a:t>Could Packet Portal replace the dual-write?</a:t>
            </a:r>
            <a:endParaRPr b="0" i="0" sz="1150" u="none" cap="none" strike="noStrike">
              <a:solidFill>
                <a:srgbClr val="26262E"/>
              </a:solidFill>
              <a:latin typeface="Inter Tight"/>
              <a:ea typeface="Inter Tight"/>
              <a:cs typeface="Inter Tight"/>
              <a:sym typeface="Inter Tight"/>
            </a:endParaRPr>
          </a:p>
          <a:p>
            <a:pPr indent="0" lvl="0" marL="0" marR="0" rtl="0" algn="l">
              <a:lnSpc>
                <a:spcPct val="215000"/>
              </a:lnSpc>
              <a:spcBef>
                <a:spcPts val="0"/>
              </a:spcBef>
              <a:spcAft>
                <a:spcPts val="0"/>
              </a:spcAft>
              <a:buClr>
                <a:srgbClr val="000000"/>
              </a:buClr>
              <a:buSzPts val="1150"/>
              <a:buFont typeface="Arial"/>
              <a:buNone/>
            </a:pPr>
            <a:r>
              <a:rPr b="0" i="0" lang="en" sz="1150" u="none" cap="none" strike="noStrike">
                <a:solidFill>
                  <a:srgbClr val="26262E"/>
                </a:solidFill>
                <a:latin typeface="Inter Tight"/>
                <a:ea typeface="Inter Tight"/>
                <a:cs typeface="Inter Tight"/>
                <a:sym typeface="Inter Tight"/>
              </a:rPr>
              <a:t>Does UltraWarm hold up for hunts?</a:t>
            </a:r>
            <a:endParaRPr b="0" i="0" sz="1150" u="none" cap="none" strike="noStrike">
              <a:solidFill>
                <a:srgbClr val="26262E"/>
              </a:solidFill>
              <a:latin typeface="Inter Tight"/>
              <a:ea typeface="Inter Tight"/>
              <a:cs typeface="Inter Tight"/>
              <a:sym typeface="Inter Tight"/>
            </a:endParaRPr>
          </a:p>
          <a:p>
            <a:pPr indent="0" lvl="0" marL="0" marR="0" rtl="0" algn="l">
              <a:lnSpc>
                <a:spcPct val="215000"/>
              </a:lnSpc>
              <a:spcBef>
                <a:spcPts val="0"/>
              </a:spcBef>
              <a:spcAft>
                <a:spcPts val="0"/>
              </a:spcAft>
              <a:buClr>
                <a:srgbClr val="000000"/>
              </a:buClr>
              <a:buSzPts val="1150"/>
              <a:buFont typeface="Arial"/>
              <a:buNone/>
            </a:pPr>
            <a:r>
              <a:rPr b="0" i="0" lang="en" sz="1150" u="none" cap="none" strike="noStrike">
                <a:solidFill>
                  <a:srgbClr val="26262E"/>
                </a:solidFill>
                <a:latin typeface="Inter Tight"/>
                <a:ea typeface="Inter Tight"/>
                <a:cs typeface="Inter Tight"/>
                <a:sym typeface="Inter Tight"/>
              </a:rPr>
              <a:t>How long did the whole thing take?</a:t>
            </a:r>
            <a:endParaRPr b="0" i="0" sz="1150" u="none" cap="none" strike="noStrike">
              <a:solidFill>
                <a:srgbClr val="26262E"/>
              </a:solidFill>
              <a:latin typeface="Inter Tight"/>
              <a:ea typeface="Inter Tight"/>
              <a:cs typeface="Inter Tight"/>
              <a:sym typeface="Inter Tight"/>
            </a:endParaRPr>
          </a:p>
          <a:p>
            <a:pPr indent="0" lvl="0" marL="0" marR="0" rtl="0" algn="l">
              <a:lnSpc>
                <a:spcPct val="215000"/>
              </a:lnSpc>
              <a:spcBef>
                <a:spcPts val="0"/>
              </a:spcBef>
              <a:spcAft>
                <a:spcPts val="0"/>
              </a:spcAft>
              <a:buClr>
                <a:srgbClr val="000000"/>
              </a:buClr>
              <a:buSzPts val="1150"/>
              <a:buFont typeface="Arial"/>
              <a:buNone/>
            </a:pPr>
            <a:r>
              <a:rPr b="0" i="0" lang="en" sz="1150" u="none" cap="none" strike="noStrike">
                <a:solidFill>
                  <a:srgbClr val="26262E"/>
                </a:solidFill>
                <a:latin typeface="Inter Tight"/>
                <a:ea typeface="Inter Tight"/>
                <a:cs typeface="Inter Tight"/>
                <a:sym typeface="Inter Tight"/>
              </a:rPr>
              <a:t>Would you do it again?</a:t>
            </a:r>
            <a:endParaRPr b="0" i="0" sz="1150" u="none" cap="none" strike="noStrike">
              <a:solidFill>
                <a:srgbClr val="26262E"/>
              </a:solidFill>
              <a:latin typeface="Inter Tight"/>
              <a:ea typeface="Inter Tight"/>
              <a:cs typeface="Inter Tight"/>
              <a:sym typeface="Inter Tight"/>
            </a:endParaRPr>
          </a:p>
          <a:p>
            <a:pPr indent="0" lvl="0" marL="0" marR="0" rtl="0" algn="l">
              <a:lnSpc>
                <a:spcPct val="215000"/>
              </a:lnSpc>
              <a:spcBef>
                <a:spcPts val="0"/>
              </a:spcBef>
              <a:spcAft>
                <a:spcPts val="0"/>
              </a:spcAft>
              <a:buClr>
                <a:srgbClr val="000000"/>
              </a:buClr>
              <a:buSzPts val="1150"/>
              <a:buFont typeface="Arial"/>
              <a:buNone/>
            </a:pPr>
            <a:r>
              <a:rPr b="0" i="0" lang="en" sz="1150" u="none" cap="none" strike="noStrike">
                <a:solidFill>
                  <a:srgbClr val="26262E"/>
                </a:solidFill>
                <a:latin typeface="Inter Tight"/>
                <a:ea typeface="Inter Tight"/>
                <a:cs typeface="Inter Tight"/>
                <a:sym typeface="Inter Tight"/>
              </a:rPr>
              <a:t>What is still not finished?</a:t>
            </a:r>
            <a:endParaRPr b="0" i="0" sz="1150" u="none" cap="none" strike="noStrike">
              <a:solidFill>
                <a:srgbClr val="26262E"/>
              </a:solidFill>
              <a:latin typeface="Inter Tight"/>
              <a:ea typeface="Inter Tight"/>
              <a:cs typeface="Inter Tight"/>
              <a:sym typeface="Inter Tight"/>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