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Lst>
  <p:sldSz cy="5143500" cx="9144000"/>
  <p:notesSz cx="51435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GGZSzoK9OB24icM4MyWhvGD0Yh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1" Type="http://customschemas.google.com/relationships/presentationmetadata" Target="meta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Welcome everyone. Swag is on the table, drinks in the coolers. Happy hour tonight at Ornery Public House from 5:30 to 8.</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 name="Shape 28"/>
        <p:cNvGrpSpPr/>
        <p:nvPr/>
      </p:nvGrpSpPr>
      <p:grpSpPr>
        <a:xfrm>
          <a:off x="0" y="0"/>
          <a:ext cx="0" cy="0"/>
          <a:chOff x="0" y="0"/>
          <a:chExt cx="0" cy="0"/>
        </a:xfrm>
      </p:grpSpPr>
      <p:sp>
        <p:nvSpPr>
          <p:cNvPr id="29" name="Google Shape;2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 name="Google Shape;3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Set the stage before the stats. The pitch: capture is not competing with logs and EDR, it is the thing that is still there when they are not. Tie each point back to something later in the deck: ICS parsers and Featherprint for agentless devices, JA4 for encrypted traffic, S3 schemes and zstd for cost, hunts and PCAP download for response. Metadata point: the _maxPacketsToSave rule action caps PCAP per session, dontSaveBPFs skips saving packets for matching traffic entirely, and capture can run with no pcap writer at all. Every field is still indexed either way, and 6.x saves sessions midway even when not writing packets.</a:t>
            </a:r>
            <a:endParaRPr/>
          </a:p>
        </p:txBody>
      </p:sp>
      <p:sp>
        <p:nvSpPr>
          <p:cNvPr id="31" name="Google Shape;3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 name="Google Shape;6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Left group is everything that happened between May 23, 2023 and September 30, 2026, the day 6.8.0 shipped, from the arkime/arkime git history (unique commits across main, dev6, dev7) and the GitHub API. Right group is the repo as it stands today. Parsers: 45 -&gt; 78 .c files in capture/parsers. Classifiers: 72 -&gt; 158 registrations. Lines added is git diff insertions between the two commits.</a:t>
            </a:r>
            <a:endParaRPr/>
          </a:p>
        </p:txBody>
      </p:sp>
      <p:sp>
        <p:nvSpPr>
          <p:cNvPr id="70" name="Google Shape;7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Roughly a release every month. Commits are counted across main plus the dev6 and dev7 branches, because PRs are squash-merged and main alone hides the branch work (2025 on main is only 226). 2026 is the biggest year we have had, and 6.8.0 on September 30 makes it 12 releases.</a:t>
            </a:r>
            <a:endParaRPr/>
          </a:p>
        </p:txBody>
      </p:sp>
      <p:sp>
        <p:nvSpPr>
          <p:cNvPr id="111" name="Google Shape;11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Parsers are .c files in capture/parsers. Classifiers are arkime_parsers_classifier_register calls. Most of the growth landed in the 6.0 release candidates.</a:t>
            </a:r>
            <a:endParaRPr/>
          </a:p>
        </p:txBody>
      </p:sp>
      <p:sp>
        <p:nvSpPr>
          <p:cNvPr id="120" name="Google Shape;12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PRs merged per month from the GitHub pulls API, 1,624 since May 2023. Issues opened and closed per quarter from the issues API: 266 opened, 242 closed in that window, 35 open right now. The jump in PRs from October 2025 onward is the 6.0 push and the parser wave.</a:t>
            </a:r>
            <a:endParaRPr/>
          </a:p>
        </p:txBody>
      </p:sp>
      <p:sp>
        <p:nvSpPr>
          <p:cNvPr id="133" name="Google Shape;13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Stargazer timestamps from the GitHub API. 5,447 stars before May 23, 2023, 7,514 now. September 2025 added 318 stars, 230 of them on September 15 and 16. Ask the room if anyone knows what happened that week.</a:t>
            </a:r>
            <a:endParaRPr/>
          </a:p>
        </p:txBody>
      </p:sp>
      <p:sp>
        <p:nvSpPr>
          <p:cNvPr id="142" name="Google Shape;14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Arkime 5 shipped Feb 6, 2024 after four release candidates. Arkime 6 shipped March 2, 2026 after four RCs. Full notes at arkime.com/release-v5 and arkime.com/release-v6.</a:t>
            </a:r>
            <a:endParaRPr/>
          </a:p>
        </p:txBody>
      </p:sp>
      <p:sp>
        <p:nvSpPr>
          <p:cNvPr id="159" name="Google Shape;15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Arkime 5 was the big consolidation release: every app configured and authenticated the same way.</a:t>
            </a:r>
            <a:endParaRPr/>
          </a:p>
        </p:txBody>
      </p:sp>
      <p:sp>
        <p:nvSpPr>
          <p:cNvPr id="176" name="Google Shape;17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Arkime 5 #2316 and #2419. Config can be pulled from disk, http(s), or elasticsearch. Arkime 6 rc3 added redis:// for config.</a:t>
            </a:r>
            <a:endParaRPr/>
          </a:p>
        </p:txBody>
      </p:sp>
      <p:sp>
        <p:nvSpPr>
          <p:cNvPr id="185" name="Google Shape;185;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Arkime 5 #2299 #2308 #2408 #2463. Parliament needs a config file or [parliament] section before upgrading. Role inheritance is 6.0 #3552.</a:t>
            </a:r>
            <a:endParaRPr/>
          </a:p>
        </p:txBody>
      </p:sp>
      <p:sp>
        <p:nvSpPr>
          <p:cNvPr id="199" name="Google Shape;19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JA4 landed in 5.0 (#2409). DTLS JA4 and JA4S came in 5.x. The plugin was updated in 6.0 to match the Rust reference implementation on edge cases, and 6.7.1 fixes GREASE in the signature algorithms extension.</a:t>
            </a:r>
            <a:endParaRPr/>
          </a:p>
        </p:txBody>
      </p:sp>
      <p:sp>
        <p:nvSpPr>
          <p:cNvPr id="238" name="Google Shape;23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Scheme reading arrived in 5.0 (#2571) and got --scheme as the faster method in 5.x. S3 directory support and SQS notifications came in 5.4. In 6.0, --scheme became the default for offline files.</a:t>
            </a:r>
            <a:endParaRPr/>
          </a:p>
        </p:txBody>
      </p:sp>
      <p:sp>
        <p:nvSpPr>
          <p:cNvPr id="261" name="Google Shape;261;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Command socket arrived in 5.4.0 (#2873) with --command-wait (#2875) and add-dir overrides (#2877). 5.6 added --command to run commands from the command line. 6.1.1 added --notify completion messages and file-status, thanks to @wegman12. Handy for pipelines: a long-lived capture that other tools push pcaps into.</a:t>
            </a:r>
            <a:endParaRPr/>
          </a:p>
        </p:txBody>
      </p:sp>
      <p:sp>
        <p:nvSpPr>
          <p:cNvPr id="286" name="Google Shape;28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Official container since 5.x (#2992). docker.sh grew --init, --db, --add-admin, --ilm/--ism, --wait-for-db, --update-geo. The 6.0 container moved to Debian 13.</a:t>
            </a:r>
            <a:endParaRPr/>
          </a:p>
        </p:txBody>
      </p:sp>
      <p:sp>
        <p:nvSpPr>
          <p:cNvPr id="300" name="Google Shape;30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Cont3xt bulk search was the headline Cont3xt feature of Arkime 5 (#2121). Also new in 5: viewRoles per integration, ownership transfer, keyboard shortcuts, punycode decoding, demoMode.</a:t>
            </a:r>
            <a:endParaRPr/>
          </a:p>
        </p:txBody>
      </p:sp>
      <p:sp>
        <p:nvSpPr>
          <p:cNvPr id="314" name="Google Shape;31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Improved session detail display (#2523, #2607) and multiviewer dropdowns on Files/History/Stats (#2392). Plus resource ownership transfer and an editor for resources.</a:t>
            </a:r>
            <a:endParaRPr/>
          </a:p>
        </p:txBody>
      </p:sp>
      <p:sp>
        <p:nvSpPr>
          <p:cNvPr id="345" name="Google Shape;34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Arkime 6 was about speed, a modern codebase, Python, parsers, and a lot of new UI.</a:t>
            </a:r>
            <a:endParaRPr/>
          </a:p>
        </p:txBody>
      </p:sp>
      <p:sp>
        <p:nvSpPr>
          <p:cNvPr id="363" name="Google Shape;36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release page calls this out as making Arkime easier to maintain, more secure, and more welcoming to new contributors. Upgrading requires being on 5.2.0 or later.</a:t>
            </a:r>
            <a:endParaRPr/>
          </a:p>
        </p:txBody>
      </p:sp>
      <p:sp>
        <p:nvSpPr>
          <p:cNvPr id="372" name="Google Shape;372;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From the release-v6 page: PCAP downloads at least 5x faster, hunts at least 2x faster. #3479 per thread compression, #3481 packet free list, #3677 alignment, #3731 dedup, #4120 hunts, #4150 autoGenerateId=sequential.</a:t>
            </a:r>
            <a:endParaRPr/>
          </a:p>
        </p:txBody>
      </p:sp>
      <p:sp>
        <p:nvSpPr>
          <p:cNvPr id="403" name="Google Shape;403;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Python support arrived in 6.0 (#3268). disablePython now defaults to true (rc4), so set disablePython=false. Not yet in the AL2023, Ubuntu 22, or Debian 12 packages. Type stubs live in capture/parsers/stubs: arkime.pyi, arkime_session.pyi, arkime_packet.pyi, types.pyi. They are maintained alongside the C API (each new binding lands with a stub update). Point your editor's extra paths at that directory, or copy the stubs next to your parser.</a:t>
            </a:r>
            <a:endParaRPr/>
          </a:p>
        </p:txBody>
      </p:sp>
      <p:sp>
        <p:nvSpPr>
          <p:cNvPr id="424" name="Google Shape;424;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Almost all of these landed in the 6.0 release candidates. Existing parsers also got improvements: krb5, snmp, rdp, mqtt, ntp, quic, dns RRSIG/DS/NSEC, DHCP session linking.</a:t>
            </a:r>
            <a:endParaRPr/>
          </a:p>
        </p:txBody>
      </p:sp>
      <p:sp>
        <p:nvSpPr>
          <p:cNvPr id="438" name="Google Shape;438;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Arkime 6 removed the unkEthernet and unkIpProtocol plugins. saveUnknownPackets takes a semicolon list: all, ip:all, ether:all, ip:NAME, ether:NAME, -ip:NAME, -ether:NAME, corrupt. The sessions get protocols unknown-ether, unknown-ip, corrupt-ether, or corrupt-ip so you can search for them.</a:t>
            </a:r>
            <a:endParaRPr/>
          </a:p>
        </p:txBody>
      </p:sp>
      <p:sp>
        <p:nvSpPr>
          <p:cNvPr id="471" name="Google Shape;471;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6" name="Google Shape;486;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Session spanning uses the new packetRange field (#3566). i18n covers browser-side text; server errors are still English. pt-BR strings came in 6.1.</a:t>
            </a:r>
            <a:endParaRPr/>
          </a:p>
        </p:txBody>
      </p:sp>
      <p:sp>
        <p:nvSpPr>
          <p:cNvPr id="487" name="Google Shape;487;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Role inheritance is 6.0 #3552 and the three-state permission toggles are #3552 as well. Users inherit the 7 extra permissions from their roles unless explicitly overridden, which is a behavior change worth calling out for upgrades.</a:t>
            </a:r>
            <a:endParaRPr/>
          </a:p>
        </p:txBody>
      </p:sp>
      <p:sp>
        <p:nvSpPr>
          <p:cNvPr id="509" name="Google Shape;509;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#3782 in 6.1.0 added sqlite for users, cont3xt and parliament and fixed up lmdb and redis; old redis user databases from before 6.1 are ignored. Parliament and Cont3xt pick their implementation from the URL scheme. #4128 changePasswordSecret.js is 6.7.0. #3789 SigV4 and #3863 per-cluster serverSecret are 6.1 and 6.2.</a:t>
            </a:r>
            <a:endParaRPr/>
          </a:p>
        </p:txBody>
      </p:sp>
      <p:sp>
        <p:nvSpPr>
          <p:cNvPr id="523" name="Google Shape;523;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6" name="Google Shape;536;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Packet Portal #4163 (packetPortal* settings). zeekintel #4090. entropy #4013 (entropyChunkSize, entropyMaxUniqueValues). TCP handshake fields #4178 thanks @jeffreygolden. DCERPC labels and IPFIX/sFlow classifiers #3997. WISE sources #3801/#3806 thanks @waynieack, urlapi #3435. Notifiers #4194 Teams, #3865 syslog, #3866 snmp, multiple notifiers #3423. VLAN/VNI dedup #3786/#3797, dedupVlanVni=false to disable. initorupgrade #4162. Also: 24 new magicMode matches (#4149), dbTimestamp field (#4160), stateDir (#3958), trimEthernetPadding (#3954).</a:t>
            </a:r>
            <a:endParaRPr/>
          </a:p>
        </p:txBody>
      </p:sp>
      <p:sp>
        <p:nvSpPr>
          <p:cNvPr id="537" name="Google Shape;537;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1" name="Google Shape;571;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FreeBSD builds landed in 6.0 (#3502) with netmap (#3517) and the new reader-bpf (#3501). The Homebrew tap is arkime/arkime.</a:t>
            </a:r>
            <a:endParaRPr/>
          </a:p>
        </p:txBody>
      </p:sp>
      <p:sp>
        <p:nvSpPr>
          <p:cNvPr id="572" name="Google Shape;572;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1" name="Google Shape;59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Alkeme requires Arkime 6. Pre-built binaries on the GitHub releases page. About 28k lines of Rust over 218 commits between February and May 2026, all generated by Claude.</a:t>
            </a:r>
            <a:endParaRPr/>
          </a:p>
        </p:txBody>
      </p:sp>
      <p:sp>
        <p:nvSpPr>
          <p:cNvPr id="592" name="Google Shape;592;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6" name="Google Shape;606;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MCP server landed in 6.7.0 (#4134). Not on the release-v6 page, but the newest thing since. mcpUser role is included in superAdmin but not arkimeAdmin. In header auth mode, /mcp only allows localhost until mcpAllowedIps is set.</a:t>
            </a:r>
            <a:endParaRPr/>
          </a:p>
        </p:txBody>
      </p:sp>
      <p:sp>
        <p:nvSpPr>
          <p:cNvPr id="607" name="Google Shape;607;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0" name="Google Shape;620;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Acknowledge the fatigue up front. The point is the slope. Security reviews ran through the second half of 2025. From git: the parser wave started late January 2026 (bacnet, isakmp, dnp3...), synthetic pcaps landed February 8, 2026, Alkeme's first commit was February 9, 2026, and MCP shipped in 6.7 this summer.</a:t>
            </a:r>
            <a:endParaRPr/>
          </a:p>
        </p:txBody>
      </p:sp>
      <p:sp>
        <p:nvSpPr>
          <p:cNvPr id="621" name="Google Shape;621;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4" name="Google Shape;654;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counter-point to the hype: AI is a multiplier on structure we already had. Parser integration model, the test corpus (199 pcaps, each with a .test expected-output file, and 60 .t suites), unified config and auth, field definitions, and written conventions. Without those, it would just be a faster way to make a mess.</a:t>
            </a:r>
            <a:endParaRPr/>
          </a:p>
        </p:txBody>
      </p:sp>
      <p:sp>
        <p:nvSpPr>
          <p:cNvPr id="655" name="Google Shape;655;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8" name="Google Shape;688;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Concrete examples from the PRs: #3706 (Opus review, Feb 2026: ASN.1 tag masking, OID overflow, UTCTime offsets), #3891 (viewer security audit, Apr 2026: TCP reassembly branches swapped, role check bug), #4097 and #4100 (Fable 5 scan, Jul 2026: throttle never engaged, credential leak, isCA, hassh, rule ranges), #4143 (security scan, Jul 2026: 2GB pre-alloc, SCTP unbounded, use-after-free, IPv4 last fragment), #4233 (Sep 2026: access control settings silently ignored, /33 CIDR aborting via C++ assert, expired JWT still verifying), #4264 (esProxy percent-encoding bypass). The point: real bugs, some security relevant, each shipped with a fix and a test.</a:t>
            </a:r>
            <a:endParaRPr/>
          </a:p>
        </p:txBody>
      </p:sp>
      <p:sp>
        <p:nvSpPr>
          <p:cNvPr id="689" name="Google Shape;689;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9" name="Google Shape;72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Live demo. Suggested stops: Arkime Tab, SPI Graph Sankey, session spanning toggle, Cont3xt bulk search and overviews, Alkeme in the terminal.</a:t>
            </a:r>
            <a:endParaRPr/>
          </a:p>
        </p:txBody>
      </p:sp>
      <p:sp>
        <p:nvSpPr>
          <p:cNvPr id="730" name="Google Shape;730;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7" name="Google Shape;737;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Thank GreyNoise and Yahoo for sponsoring, and Blacksmith for CI. Then the ask: Arkime is free and stays free, but development, demo and CTF infrastructure, domains, and this event all cost money. GitHub Sponsors has 0% fees. Details at arkime.com/sponsor.</a:t>
            </a:r>
            <a:endParaRPr/>
          </a:p>
        </p:txBody>
      </p:sp>
      <p:sp>
        <p:nvSpPr>
          <p:cNvPr id="738" name="Google Shape;738;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9" name="Google Shape;759;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0" name="Google Shape;760;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1.png"/><Relationship Id="rId4" Type="http://schemas.openxmlformats.org/officeDocument/2006/relationships/image" Target="../media/image9.png"/><Relationship Id="rId5" Type="http://schemas.openxmlformats.org/officeDocument/2006/relationships/image" Target="../media/image23.png"/><Relationship Id="rId6"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8.png"/><Relationship Id="rId4" Type="http://schemas.openxmlformats.org/officeDocument/2006/relationships/image" Target="../media/image10.png"/><Relationship Id="rId9"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1.png"/><Relationship Id="rId8" Type="http://schemas.openxmlformats.org/officeDocument/2006/relationships/image" Target="../media/image3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2.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hyperlink" Target="https://arkime.com/release-v5" TargetMode="External"/><Relationship Id="rId5" Type="http://schemas.openxmlformats.org/officeDocument/2006/relationships/hyperlink" Target="https://arkime.com/release-v5" TargetMode="External"/><Relationship Id="rId6" Type="http://schemas.openxmlformats.org/officeDocument/2006/relationships/hyperlink" Target="https://arkime.com/release-v6" TargetMode="External"/><Relationship Id="rId7" Type="http://schemas.openxmlformats.org/officeDocument/2006/relationships/hyperlink" Target="https://arkime.com/release-v6"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5.png"/><Relationship Id="rId4" Type="http://schemas.openxmlformats.org/officeDocument/2006/relationships/image" Target="../media/image43.png"/><Relationship Id="rId5" Type="http://schemas.openxmlformats.org/officeDocument/2006/relationships/image" Target="../media/image16.png"/><Relationship Id="rId6" Type="http://schemas.openxmlformats.org/officeDocument/2006/relationships/image" Target="../media/image15.png"/><Relationship Id="rId7"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3.png"/><Relationship Id="rId4" Type="http://schemas.openxmlformats.org/officeDocument/2006/relationships/image" Target="../media/image37.png"/><Relationship Id="rId5" Type="http://schemas.openxmlformats.org/officeDocument/2006/relationships/image" Target="../media/image41.png"/><Relationship Id="rId6" Type="http://schemas.openxmlformats.org/officeDocument/2006/relationships/image" Target="../media/image38.png"/><Relationship Id="rId7"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4.png"/><Relationship Id="rId4" Type="http://schemas.openxmlformats.org/officeDocument/2006/relationships/image" Target="../media/image52.png"/><Relationship Id="rId5" Type="http://schemas.openxmlformats.org/officeDocument/2006/relationships/image" Target="../media/image32.png"/><Relationship Id="rId6" Type="http://schemas.openxmlformats.org/officeDocument/2006/relationships/image" Target="../media/image40.png"/><Relationship Id="rId7"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5.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2.png"/><Relationship Id="rId4" Type="http://schemas.openxmlformats.org/officeDocument/2006/relationships/image" Target="../media/image68.png"/><Relationship Id="rId5" Type="http://schemas.openxmlformats.org/officeDocument/2006/relationships/image" Target="../media/image44.png"/><Relationship Id="rId6" Type="http://schemas.openxmlformats.org/officeDocument/2006/relationships/image" Target="../media/image4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8.pn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75.png"/><Relationship Id="rId4" Type="http://schemas.openxmlformats.org/officeDocument/2006/relationships/image" Target="../media/image5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77.png"/><Relationship Id="rId4" Type="http://schemas.openxmlformats.org/officeDocument/2006/relationships/hyperlink" Target="https://github.com/arkime/alkeme" TargetMode="External"/><Relationship Id="rId5" Type="http://schemas.openxmlformats.org/officeDocument/2006/relationships/hyperlink" Target="https://github.com/arkime/alkeme" TargetMode="External"/><Relationship Id="rId6" Type="http://schemas.openxmlformats.org/officeDocument/2006/relationships/image" Target="../media/image5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71.png"/><Relationship Id="rId4" Type="http://schemas.openxmlformats.org/officeDocument/2006/relationships/image" Target="../media/image78.png"/><Relationship Id="rId5" Type="http://schemas.openxmlformats.org/officeDocument/2006/relationships/image" Target="../media/image76.png"/><Relationship Id="rId6" Type="http://schemas.openxmlformats.org/officeDocument/2006/relationships/image" Target="../media/image12.png"/><Relationship Id="rId7" Type="http://schemas.openxmlformats.org/officeDocument/2006/relationships/image" Target="../media/image62.png"/><Relationship Id="rId8" Type="http://schemas.openxmlformats.org/officeDocument/2006/relationships/image" Target="../media/image6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6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51.png"/><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73.png"/><Relationship Id="rId4" Type="http://schemas.openxmlformats.org/officeDocument/2006/relationships/image" Target="../media/image79.png"/><Relationship Id="rId9" Type="http://schemas.openxmlformats.org/officeDocument/2006/relationships/hyperlink" Target="https://arkime.com/sponsor" TargetMode="External"/><Relationship Id="rId5" Type="http://schemas.openxmlformats.org/officeDocument/2006/relationships/image" Target="../media/image72.png"/><Relationship Id="rId6" Type="http://schemas.openxmlformats.org/officeDocument/2006/relationships/image" Target="../media/image70.png"/><Relationship Id="rId7" Type="http://schemas.openxmlformats.org/officeDocument/2006/relationships/image" Target="../media/image74.png"/><Relationship Id="rId8" Type="http://schemas.openxmlformats.org/officeDocument/2006/relationships/hyperlink" Target="https://arkime.com/sponsor"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5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A47"/>
        </a:solidFill>
      </p:bgPr>
    </p:bg>
    <p:spTree>
      <p:nvGrpSpPr>
        <p:cNvPr id="15" name="Shape 15"/>
        <p:cNvGrpSpPr/>
        <p:nvPr/>
      </p:nvGrpSpPr>
      <p:grpSpPr>
        <a:xfrm>
          <a:off x="0" y="0"/>
          <a:ext cx="0" cy="0"/>
          <a:chOff x="0" y="0"/>
          <a:chExt cx="0" cy="0"/>
        </a:xfrm>
      </p:grpSpPr>
      <p:pic>
        <p:nvPicPr>
          <p:cNvPr descr="Arkime_Logo_FullGradientWhite3x.png" id="16" name="Google Shape;16;p1"/>
          <p:cNvPicPr preferRelativeResize="0"/>
          <p:nvPr/>
        </p:nvPicPr>
        <p:blipFill rotWithShape="1">
          <a:blip r:embed="rId3">
            <a:alphaModFix/>
          </a:blip>
          <a:srcRect b="0" l="0" r="0" t="0"/>
          <a:stretch/>
        </p:blipFill>
        <p:spPr>
          <a:xfrm>
            <a:off x="5852160" y="457200"/>
            <a:ext cx="2743200" cy="834244"/>
          </a:xfrm>
          <a:prstGeom prst="rect">
            <a:avLst/>
          </a:prstGeom>
          <a:noFill/>
          <a:ln>
            <a:noFill/>
          </a:ln>
        </p:spPr>
      </p:pic>
      <p:sp>
        <p:nvSpPr>
          <p:cNvPr id="17" name="Google Shape;17;p1"/>
          <p:cNvSpPr txBox="1"/>
          <p:nvPr/>
        </p:nvSpPr>
        <p:spPr>
          <a:xfrm>
            <a:off x="548640" y="502920"/>
            <a:ext cx="59436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B689"/>
              </a:buClr>
              <a:buSzPts val="2200"/>
              <a:buFont typeface="Calibri"/>
              <a:buNone/>
            </a:pPr>
            <a:r>
              <a:rPr b="0" i="0" lang="en-US" sz="2200" u="none" cap="none" strike="noStrike">
                <a:solidFill>
                  <a:srgbClr val="66B689"/>
                </a:solidFill>
                <a:latin typeface="Calibri"/>
                <a:ea typeface="Calibri"/>
                <a:cs typeface="Calibri"/>
                <a:sym typeface="Calibri"/>
              </a:rPr>
              <a:t>Welcome to</a:t>
            </a:r>
            <a:endParaRPr b="0" i="0" sz="2200" u="none" cap="none" strike="noStrike">
              <a:solidFill>
                <a:schemeClr val="dk1"/>
              </a:solidFill>
              <a:latin typeface="Calibri"/>
              <a:ea typeface="Calibri"/>
              <a:cs typeface="Calibri"/>
              <a:sym typeface="Calibri"/>
            </a:endParaRPr>
          </a:p>
        </p:txBody>
      </p:sp>
      <p:sp>
        <p:nvSpPr>
          <p:cNvPr id="18" name="Google Shape;18;p1"/>
          <p:cNvSpPr txBox="1"/>
          <p:nvPr/>
        </p:nvSpPr>
        <p:spPr>
          <a:xfrm>
            <a:off x="548640" y="868680"/>
            <a:ext cx="59436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400"/>
              <a:buFont typeface="Calibri"/>
              <a:buNone/>
            </a:pPr>
            <a:r>
              <a:rPr b="1" i="0" lang="en-US" sz="5400" u="none" cap="none" strike="noStrike">
                <a:solidFill>
                  <a:srgbClr val="FFFFFF"/>
                </a:solidFill>
                <a:latin typeface="Calibri"/>
                <a:ea typeface="Calibri"/>
                <a:cs typeface="Calibri"/>
                <a:sym typeface="Calibri"/>
              </a:rPr>
              <a:t>Arkimeet 2026</a:t>
            </a:r>
            <a:endParaRPr b="0" i="0" sz="5400" u="none" cap="none" strike="noStrike">
              <a:solidFill>
                <a:schemeClr val="dk1"/>
              </a:solidFill>
              <a:latin typeface="Calibri"/>
              <a:ea typeface="Calibri"/>
              <a:cs typeface="Calibri"/>
              <a:sym typeface="Calibri"/>
            </a:endParaRPr>
          </a:p>
        </p:txBody>
      </p:sp>
      <p:pic>
        <p:nvPicPr>
          <p:cNvPr descr="preencoded.png" id="19" name="Google Shape;19;p1"/>
          <p:cNvPicPr preferRelativeResize="0"/>
          <p:nvPr/>
        </p:nvPicPr>
        <p:blipFill rotWithShape="1">
          <a:blip r:embed="rId4">
            <a:alphaModFix/>
          </a:blip>
          <a:srcRect b="0" l="0" r="0" t="0"/>
          <a:stretch/>
        </p:blipFill>
        <p:spPr>
          <a:xfrm>
            <a:off x="719084" y="2182124"/>
            <a:ext cx="500360" cy="500360"/>
          </a:xfrm>
          <a:prstGeom prst="rect">
            <a:avLst/>
          </a:prstGeom>
          <a:noFill/>
          <a:ln>
            <a:noFill/>
          </a:ln>
        </p:spPr>
      </p:pic>
      <p:sp>
        <p:nvSpPr>
          <p:cNvPr id="20" name="Google Shape;20;p1"/>
          <p:cNvSpPr txBox="1"/>
          <p:nvPr/>
        </p:nvSpPr>
        <p:spPr>
          <a:xfrm>
            <a:off x="1508760" y="2084832"/>
            <a:ext cx="50292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Grab your swag</a:t>
            </a:r>
            <a:endParaRPr b="0" i="0" sz="2000" u="none" cap="none" strike="noStrike">
              <a:solidFill>
                <a:schemeClr val="dk1"/>
              </a:solidFill>
              <a:latin typeface="Calibri"/>
              <a:ea typeface="Calibri"/>
              <a:cs typeface="Calibri"/>
              <a:sym typeface="Calibri"/>
            </a:endParaRPr>
          </a:p>
        </p:txBody>
      </p:sp>
      <p:sp>
        <p:nvSpPr>
          <p:cNvPr id="21" name="Google Shape;21;p1"/>
          <p:cNvSpPr txBox="1"/>
          <p:nvPr/>
        </p:nvSpPr>
        <p:spPr>
          <a:xfrm>
            <a:off x="1508760" y="2432304"/>
            <a:ext cx="50292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D3E0"/>
              </a:buClr>
              <a:buSzPts val="1500"/>
              <a:buFont typeface="Calibri"/>
              <a:buNone/>
            </a:pPr>
            <a:r>
              <a:rPr b="0" i="0" lang="en-US" sz="1500" u="none" cap="none" strike="noStrike">
                <a:solidFill>
                  <a:srgbClr val="C9D3E0"/>
                </a:solidFill>
                <a:latin typeface="Calibri"/>
                <a:ea typeface="Calibri"/>
                <a:cs typeface="Calibri"/>
                <a:sym typeface="Calibri"/>
              </a:rPr>
              <a:t>Pick up a bag, shirt, and tattoo</a:t>
            </a:r>
            <a:endParaRPr b="0" i="0" sz="1500" u="none" cap="none" strike="noStrike">
              <a:solidFill>
                <a:schemeClr val="dk1"/>
              </a:solidFill>
              <a:latin typeface="Calibri"/>
              <a:ea typeface="Calibri"/>
              <a:cs typeface="Calibri"/>
              <a:sym typeface="Calibri"/>
            </a:endParaRPr>
          </a:p>
        </p:txBody>
      </p:sp>
      <p:pic>
        <p:nvPicPr>
          <p:cNvPr descr="preencoded.png" id="22" name="Google Shape;22;p1"/>
          <p:cNvPicPr preferRelativeResize="0"/>
          <p:nvPr/>
        </p:nvPicPr>
        <p:blipFill rotWithShape="1">
          <a:blip r:embed="rId5">
            <a:alphaModFix/>
          </a:blip>
          <a:srcRect b="0" l="0" r="0" t="0"/>
          <a:stretch/>
        </p:blipFill>
        <p:spPr>
          <a:xfrm>
            <a:off x="719084" y="3096524"/>
            <a:ext cx="500360" cy="500360"/>
          </a:xfrm>
          <a:prstGeom prst="rect">
            <a:avLst/>
          </a:prstGeom>
          <a:noFill/>
          <a:ln>
            <a:noFill/>
          </a:ln>
        </p:spPr>
      </p:pic>
      <p:sp>
        <p:nvSpPr>
          <p:cNvPr id="23" name="Google Shape;23;p1"/>
          <p:cNvSpPr txBox="1"/>
          <p:nvPr/>
        </p:nvSpPr>
        <p:spPr>
          <a:xfrm>
            <a:off x="1508760" y="2999232"/>
            <a:ext cx="50292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Help yourself to refreshments</a:t>
            </a:r>
            <a:endParaRPr b="0" i="0" sz="2000" u="none" cap="none" strike="noStrike">
              <a:solidFill>
                <a:schemeClr val="dk1"/>
              </a:solidFill>
              <a:latin typeface="Calibri"/>
              <a:ea typeface="Calibri"/>
              <a:cs typeface="Calibri"/>
              <a:sym typeface="Calibri"/>
            </a:endParaRPr>
          </a:p>
        </p:txBody>
      </p:sp>
      <p:sp>
        <p:nvSpPr>
          <p:cNvPr id="24" name="Google Shape;24;p1"/>
          <p:cNvSpPr txBox="1"/>
          <p:nvPr/>
        </p:nvSpPr>
        <p:spPr>
          <a:xfrm>
            <a:off x="1508760" y="3346704"/>
            <a:ext cx="50292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D3E0"/>
              </a:buClr>
              <a:buSzPts val="1500"/>
              <a:buFont typeface="Calibri"/>
              <a:buNone/>
            </a:pPr>
            <a:r>
              <a:rPr b="0" i="0" lang="en-US" sz="1500" u="none" cap="none" strike="noStrike">
                <a:solidFill>
                  <a:srgbClr val="C9D3E0"/>
                </a:solidFill>
                <a:latin typeface="Calibri"/>
                <a:ea typeface="Calibri"/>
                <a:cs typeface="Calibri"/>
                <a:sym typeface="Calibri"/>
              </a:rPr>
              <a:t>In the coolers and on the table</a:t>
            </a:r>
            <a:endParaRPr b="0" i="0" sz="1500" u="none" cap="none" strike="noStrike">
              <a:solidFill>
                <a:schemeClr val="dk1"/>
              </a:solidFill>
              <a:latin typeface="Calibri"/>
              <a:ea typeface="Calibri"/>
              <a:cs typeface="Calibri"/>
              <a:sym typeface="Calibri"/>
            </a:endParaRPr>
          </a:p>
        </p:txBody>
      </p:sp>
      <p:pic>
        <p:nvPicPr>
          <p:cNvPr descr="preencoded.png" id="25" name="Google Shape;25;p1"/>
          <p:cNvPicPr preferRelativeResize="0"/>
          <p:nvPr/>
        </p:nvPicPr>
        <p:blipFill rotWithShape="1">
          <a:blip r:embed="rId6">
            <a:alphaModFix/>
          </a:blip>
          <a:srcRect b="0" l="0" r="0" t="0"/>
          <a:stretch/>
        </p:blipFill>
        <p:spPr>
          <a:xfrm>
            <a:off x="719084" y="4010924"/>
            <a:ext cx="500360" cy="500360"/>
          </a:xfrm>
          <a:prstGeom prst="rect">
            <a:avLst/>
          </a:prstGeom>
          <a:noFill/>
          <a:ln>
            <a:noFill/>
          </a:ln>
        </p:spPr>
      </p:pic>
      <p:sp>
        <p:nvSpPr>
          <p:cNvPr id="26" name="Google Shape;26;p1"/>
          <p:cNvSpPr txBox="1"/>
          <p:nvPr/>
        </p:nvSpPr>
        <p:spPr>
          <a:xfrm>
            <a:off x="1508760" y="3913632"/>
            <a:ext cx="50292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Happy Hour</a:t>
            </a:r>
            <a:endParaRPr b="0" i="0" sz="2000" u="none" cap="none" strike="noStrike">
              <a:solidFill>
                <a:schemeClr val="dk1"/>
              </a:solidFill>
              <a:latin typeface="Calibri"/>
              <a:ea typeface="Calibri"/>
              <a:cs typeface="Calibri"/>
              <a:sym typeface="Calibri"/>
            </a:endParaRPr>
          </a:p>
        </p:txBody>
      </p:sp>
      <p:sp>
        <p:nvSpPr>
          <p:cNvPr id="27" name="Google Shape;27;p1"/>
          <p:cNvSpPr txBox="1"/>
          <p:nvPr/>
        </p:nvSpPr>
        <p:spPr>
          <a:xfrm>
            <a:off x="1508760" y="4261104"/>
            <a:ext cx="50292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D3E0"/>
              </a:buClr>
              <a:buSzPts val="1500"/>
              <a:buFont typeface="Calibri"/>
              <a:buNone/>
            </a:pPr>
            <a:r>
              <a:rPr b="0" i="0" lang="en-US" sz="1500" u="none" cap="none" strike="noStrike">
                <a:solidFill>
                  <a:srgbClr val="C9D3E0"/>
                </a:solidFill>
                <a:latin typeface="Calibri"/>
                <a:ea typeface="Calibri"/>
                <a:cs typeface="Calibri"/>
                <a:sym typeface="Calibri"/>
              </a:rPr>
              <a:t>Ornery Public House, 5:30 – 8:00</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2" name="Shape 32"/>
        <p:cNvGrpSpPr/>
        <p:nvPr/>
      </p:nvGrpSpPr>
      <p:grpSpPr>
        <a:xfrm>
          <a:off x="0" y="0"/>
          <a:ext cx="0" cy="0"/>
          <a:chOff x="0" y="0"/>
          <a:chExt cx="0" cy="0"/>
        </a:xfrm>
      </p:grpSpPr>
      <p:sp>
        <p:nvSpPr>
          <p:cNvPr id="33" name="Google Shape;33;p2"/>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Why packet capture still matters</a:t>
            </a:r>
            <a:endParaRPr b="0" i="0" sz="3400" u="none" cap="none" strike="noStrike">
              <a:solidFill>
                <a:schemeClr val="dk1"/>
              </a:solidFill>
              <a:latin typeface="Calibri"/>
              <a:ea typeface="Calibri"/>
              <a:cs typeface="Calibri"/>
              <a:sym typeface="Calibri"/>
            </a:endParaRPr>
          </a:p>
        </p:txBody>
      </p:sp>
      <p:sp>
        <p:nvSpPr>
          <p:cNvPr id="34" name="Google Shape;34;p2"/>
          <p:cNvSpPr/>
          <p:nvPr/>
        </p:nvSpPr>
        <p:spPr>
          <a:xfrm>
            <a:off x="457200" y="1143000"/>
            <a:ext cx="548640" cy="54864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5" name="Google Shape;35;p2"/>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36" name="Google Shape;36;p2"/>
          <p:cNvSpPr txBox="1"/>
          <p:nvPr/>
        </p:nvSpPr>
        <p:spPr>
          <a:xfrm>
            <a:off x="1143000" y="1143000"/>
            <a:ext cx="73152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Logs say what someone chose to record. Packets say what actually happened.</a:t>
            </a:r>
            <a:endParaRPr b="0" i="0" sz="1700" u="none" cap="none" strike="noStrike">
              <a:solidFill>
                <a:schemeClr val="dk1"/>
              </a:solidFill>
              <a:latin typeface="Calibri"/>
              <a:ea typeface="Calibri"/>
              <a:cs typeface="Calibri"/>
              <a:sym typeface="Calibri"/>
            </a:endParaRPr>
          </a:p>
        </p:txBody>
      </p:sp>
      <p:sp>
        <p:nvSpPr>
          <p:cNvPr id="37" name="Google Shape;37;p2"/>
          <p:cNvSpPr/>
          <p:nvPr/>
        </p:nvSpPr>
        <p:spPr>
          <a:xfrm>
            <a:off x="457200" y="1828800"/>
            <a:ext cx="2651760" cy="1371600"/>
          </a:xfrm>
          <a:prstGeom prst="roundRect">
            <a:avLst>
              <a:gd fmla="val 666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594360" y="1965960"/>
            <a:ext cx="384048" cy="384048"/>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9" name="Google Shape;39;p2"/>
          <p:cNvPicPr preferRelativeResize="0"/>
          <p:nvPr/>
        </p:nvPicPr>
        <p:blipFill rotWithShape="1">
          <a:blip r:embed="rId4">
            <a:alphaModFix/>
          </a:blip>
          <a:srcRect b="0" l="0" r="0" t="0"/>
          <a:stretch/>
        </p:blipFill>
        <p:spPr>
          <a:xfrm>
            <a:off x="694212" y="2065812"/>
            <a:ext cx="184343" cy="184343"/>
          </a:xfrm>
          <a:prstGeom prst="rect">
            <a:avLst/>
          </a:prstGeom>
          <a:noFill/>
          <a:ln>
            <a:noFill/>
          </a:ln>
        </p:spPr>
      </p:pic>
      <p:sp>
        <p:nvSpPr>
          <p:cNvPr id="40" name="Google Shape;40;p2"/>
          <p:cNvSpPr txBox="1"/>
          <p:nvPr/>
        </p:nvSpPr>
        <p:spPr>
          <a:xfrm>
            <a:off x="1078992" y="1965960"/>
            <a:ext cx="19202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alibri"/>
              <a:buNone/>
            </a:pPr>
            <a:r>
              <a:rPr b="1" i="0" lang="en-US" sz="1300" u="none" cap="none" strike="noStrike">
                <a:solidFill>
                  <a:srgbClr val="14213D"/>
                </a:solidFill>
                <a:latin typeface="Calibri"/>
                <a:ea typeface="Calibri"/>
                <a:cs typeface="Calibri"/>
                <a:sym typeface="Calibri"/>
              </a:rPr>
              <a:t>Ground truth</a:t>
            </a:r>
            <a:endParaRPr b="0" i="0" sz="1300" u="none" cap="none" strike="noStrike">
              <a:solidFill>
                <a:schemeClr val="dk1"/>
              </a:solidFill>
              <a:latin typeface="Calibri"/>
              <a:ea typeface="Calibri"/>
              <a:cs typeface="Calibri"/>
              <a:sym typeface="Calibri"/>
            </a:endParaRPr>
          </a:p>
        </p:txBody>
      </p:sp>
      <p:sp>
        <p:nvSpPr>
          <p:cNvPr id="41" name="Google Shape;41;p2"/>
          <p:cNvSpPr txBox="1"/>
          <p:nvPr/>
        </p:nvSpPr>
        <p:spPr>
          <a:xfrm>
            <a:off x="594360" y="2395728"/>
            <a:ext cx="23774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00"/>
              <a:buFont typeface="Calibri"/>
              <a:buNone/>
            </a:pPr>
            <a:r>
              <a:rPr b="0" i="0" lang="en-US" sz="1000" u="none" cap="none" strike="noStrike">
                <a:solidFill>
                  <a:srgbClr val="14213D"/>
                </a:solidFill>
                <a:latin typeface="Calibri"/>
                <a:ea typeface="Calibri"/>
                <a:cs typeface="Calibri"/>
                <a:sym typeface="Calibri"/>
              </a:rPr>
              <a:t>Logs can be missing, misconfigured, or tampered with. The wire is the one record nobody edits, and you can replay it.</a:t>
            </a:r>
            <a:endParaRPr b="0" i="0" sz="1000" u="none" cap="none" strike="noStrike">
              <a:solidFill>
                <a:schemeClr val="dk1"/>
              </a:solidFill>
              <a:latin typeface="Calibri"/>
              <a:ea typeface="Calibri"/>
              <a:cs typeface="Calibri"/>
              <a:sym typeface="Calibri"/>
            </a:endParaRPr>
          </a:p>
        </p:txBody>
      </p:sp>
      <p:sp>
        <p:nvSpPr>
          <p:cNvPr id="42" name="Google Shape;42;p2"/>
          <p:cNvSpPr/>
          <p:nvPr/>
        </p:nvSpPr>
        <p:spPr>
          <a:xfrm>
            <a:off x="3246120" y="1828800"/>
            <a:ext cx="2651760" cy="1371600"/>
          </a:xfrm>
          <a:prstGeom prst="roundRect">
            <a:avLst>
              <a:gd fmla="val 666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3383280" y="1965960"/>
            <a:ext cx="384048" cy="384048"/>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4" name="Google Shape;44;p2"/>
          <p:cNvPicPr preferRelativeResize="0"/>
          <p:nvPr/>
        </p:nvPicPr>
        <p:blipFill rotWithShape="1">
          <a:blip r:embed="rId5">
            <a:alphaModFix/>
          </a:blip>
          <a:srcRect b="0" l="0" r="0" t="0"/>
          <a:stretch/>
        </p:blipFill>
        <p:spPr>
          <a:xfrm>
            <a:off x="3483132" y="2065812"/>
            <a:ext cx="184343" cy="184343"/>
          </a:xfrm>
          <a:prstGeom prst="rect">
            <a:avLst/>
          </a:prstGeom>
          <a:noFill/>
          <a:ln>
            <a:noFill/>
          </a:ln>
        </p:spPr>
      </p:pic>
      <p:sp>
        <p:nvSpPr>
          <p:cNvPr id="45" name="Google Shape;45;p2"/>
          <p:cNvSpPr txBox="1"/>
          <p:nvPr/>
        </p:nvSpPr>
        <p:spPr>
          <a:xfrm>
            <a:off x="3867912" y="1965960"/>
            <a:ext cx="19202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alibri"/>
              <a:buNone/>
            </a:pPr>
            <a:r>
              <a:rPr b="1" i="0" lang="en-US" sz="1300" u="none" cap="none" strike="noStrike">
                <a:solidFill>
                  <a:srgbClr val="14213D"/>
                </a:solidFill>
                <a:latin typeface="Calibri"/>
                <a:ea typeface="Calibri"/>
                <a:cs typeface="Calibri"/>
                <a:sym typeface="Calibri"/>
              </a:rPr>
              <a:t>No agent required</a:t>
            </a:r>
            <a:endParaRPr b="0" i="0" sz="1300" u="none" cap="none" strike="noStrike">
              <a:solidFill>
                <a:schemeClr val="dk1"/>
              </a:solidFill>
              <a:latin typeface="Calibri"/>
              <a:ea typeface="Calibri"/>
              <a:cs typeface="Calibri"/>
              <a:sym typeface="Calibri"/>
            </a:endParaRPr>
          </a:p>
        </p:txBody>
      </p:sp>
      <p:sp>
        <p:nvSpPr>
          <p:cNvPr id="46" name="Google Shape;46;p2"/>
          <p:cNvSpPr txBox="1"/>
          <p:nvPr/>
        </p:nvSpPr>
        <p:spPr>
          <a:xfrm>
            <a:off x="3383280" y="2395728"/>
            <a:ext cx="23774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00"/>
              <a:buFont typeface="Calibri"/>
              <a:buNone/>
            </a:pPr>
            <a:r>
              <a:rPr b="0" i="0" lang="en-US" sz="1000" u="none" cap="none" strike="noStrike">
                <a:solidFill>
                  <a:srgbClr val="14213D"/>
                </a:solidFill>
                <a:latin typeface="Calibri"/>
                <a:ea typeface="Calibri"/>
                <a:cs typeface="Calibri"/>
                <a:sym typeface="Calibri"/>
              </a:rPr>
              <a:t>IoT, OT, printers, phones, appliances, the vendor box you cannot touch. Capture sees them all. That is why the ICS parsers and Featherprint exist.</a:t>
            </a:r>
            <a:endParaRPr b="0" i="0" sz="1000" u="none" cap="none" strike="noStrike">
              <a:solidFill>
                <a:schemeClr val="dk1"/>
              </a:solidFill>
              <a:latin typeface="Calibri"/>
              <a:ea typeface="Calibri"/>
              <a:cs typeface="Calibri"/>
              <a:sym typeface="Calibri"/>
            </a:endParaRPr>
          </a:p>
        </p:txBody>
      </p:sp>
      <p:sp>
        <p:nvSpPr>
          <p:cNvPr id="47" name="Google Shape;47;p2"/>
          <p:cNvSpPr/>
          <p:nvPr/>
        </p:nvSpPr>
        <p:spPr>
          <a:xfrm>
            <a:off x="6035040" y="1828800"/>
            <a:ext cx="2651760" cy="1371600"/>
          </a:xfrm>
          <a:prstGeom prst="roundRect">
            <a:avLst>
              <a:gd fmla="val 666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6172200" y="1965960"/>
            <a:ext cx="384048" cy="384048"/>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9" name="Google Shape;49;p2"/>
          <p:cNvPicPr preferRelativeResize="0"/>
          <p:nvPr/>
        </p:nvPicPr>
        <p:blipFill rotWithShape="1">
          <a:blip r:embed="rId6">
            <a:alphaModFix/>
          </a:blip>
          <a:srcRect b="0" l="0" r="0" t="0"/>
          <a:stretch/>
        </p:blipFill>
        <p:spPr>
          <a:xfrm>
            <a:off x="6272052" y="2065812"/>
            <a:ext cx="184343" cy="184343"/>
          </a:xfrm>
          <a:prstGeom prst="rect">
            <a:avLst/>
          </a:prstGeom>
          <a:noFill/>
          <a:ln>
            <a:noFill/>
          </a:ln>
        </p:spPr>
      </p:pic>
      <p:sp>
        <p:nvSpPr>
          <p:cNvPr id="50" name="Google Shape;50;p2"/>
          <p:cNvSpPr txBox="1"/>
          <p:nvPr/>
        </p:nvSpPr>
        <p:spPr>
          <a:xfrm>
            <a:off x="6656832" y="1965960"/>
            <a:ext cx="19202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alibri"/>
              <a:buNone/>
            </a:pPr>
            <a:r>
              <a:rPr b="1" i="0" lang="en-US" sz="1300" u="none" cap="none" strike="noStrike">
                <a:solidFill>
                  <a:srgbClr val="14213D"/>
                </a:solidFill>
                <a:latin typeface="Calibri"/>
                <a:ea typeface="Calibri"/>
                <a:cs typeface="Calibri"/>
                <a:sym typeface="Calibri"/>
              </a:rPr>
              <a:t>Encryption is not a wall</a:t>
            </a:r>
            <a:endParaRPr b="0" i="0" sz="1300" u="none" cap="none" strike="noStrike">
              <a:solidFill>
                <a:schemeClr val="dk1"/>
              </a:solidFill>
              <a:latin typeface="Calibri"/>
              <a:ea typeface="Calibri"/>
              <a:cs typeface="Calibri"/>
              <a:sym typeface="Calibri"/>
            </a:endParaRPr>
          </a:p>
        </p:txBody>
      </p:sp>
      <p:sp>
        <p:nvSpPr>
          <p:cNvPr id="51" name="Google Shape;51;p2"/>
          <p:cNvSpPr txBox="1"/>
          <p:nvPr/>
        </p:nvSpPr>
        <p:spPr>
          <a:xfrm>
            <a:off x="6172200" y="2395728"/>
            <a:ext cx="23774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00"/>
              <a:buFont typeface="Calibri"/>
              <a:buNone/>
            </a:pPr>
            <a:r>
              <a:rPr b="0" i="0" lang="en-US" sz="1000" u="none" cap="none" strike="noStrike">
                <a:solidFill>
                  <a:srgbClr val="14213D"/>
                </a:solidFill>
                <a:latin typeface="Calibri"/>
                <a:ea typeface="Calibri"/>
                <a:cs typeface="Calibri"/>
                <a:sym typeface="Calibri"/>
              </a:rPr>
              <a:t>JA4, certificates, SNI, DNS, sizes, and timing. You lose the payload, you keep who, when, how much, and what looks wrong.</a:t>
            </a:r>
            <a:endParaRPr b="0" i="0" sz="1000" u="none" cap="none" strike="noStrike">
              <a:solidFill>
                <a:schemeClr val="dk1"/>
              </a:solidFill>
              <a:latin typeface="Calibri"/>
              <a:ea typeface="Calibri"/>
              <a:cs typeface="Calibri"/>
              <a:sym typeface="Calibri"/>
            </a:endParaRPr>
          </a:p>
        </p:txBody>
      </p:sp>
      <p:sp>
        <p:nvSpPr>
          <p:cNvPr id="52" name="Google Shape;52;p2"/>
          <p:cNvSpPr/>
          <p:nvPr/>
        </p:nvSpPr>
        <p:spPr>
          <a:xfrm>
            <a:off x="457200" y="3337560"/>
            <a:ext cx="2651760" cy="1371600"/>
          </a:xfrm>
          <a:prstGeom prst="roundRect">
            <a:avLst>
              <a:gd fmla="val 666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594360" y="3474720"/>
            <a:ext cx="384048" cy="384048"/>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4" name="Google Shape;54;p2"/>
          <p:cNvPicPr preferRelativeResize="0"/>
          <p:nvPr/>
        </p:nvPicPr>
        <p:blipFill rotWithShape="1">
          <a:blip r:embed="rId7">
            <a:alphaModFix/>
          </a:blip>
          <a:srcRect b="0" l="0" r="0" t="0"/>
          <a:stretch/>
        </p:blipFill>
        <p:spPr>
          <a:xfrm>
            <a:off x="694212" y="3574572"/>
            <a:ext cx="184343" cy="184343"/>
          </a:xfrm>
          <a:prstGeom prst="rect">
            <a:avLst/>
          </a:prstGeom>
          <a:noFill/>
          <a:ln>
            <a:noFill/>
          </a:ln>
        </p:spPr>
      </p:pic>
      <p:sp>
        <p:nvSpPr>
          <p:cNvPr id="55" name="Google Shape;55;p2"/>
          <p:cNvSpPr txBox="1"/>
          <p:nvPr/>
        </p:nvSpPr>
        <p:spPr>
          <a:xfrm>
            <a:off x="1078992" y="3474720"/>
            <a:ext cx="19202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alibri"/>
              <a:buNone/>
            </a:pPr>
            <a:r>
              <a:rPr b="1" i="0" lang="en-US" sz="1300" u="none" cap="none" strike="noStrike">
                <a:solidFill>
                  <a:srgbClr val="14213D"/>
                </a:solidFill>
                <a:latin typeface="Calibri"/>
                <a:ea typeface="Calibri"/>
                <a:cs typeface="Calibri"/>
                <a:sym typeface="Calibri"/>
              </a:rPr>
              <a:t>Metadata is often enough</a:t>
            </a:r>
            <a:endParaRPr b="0" i="0" sz="1300" u="none" cap="none" strike="noStrike">
              <a:solidFill>
                <a:schemeClr val="dk1"/>
              </a:solidFill>
              <a:latin typeface="Calibri"/>
              <a:ea typeface="Calibri"/>
              <a:cs typeface="Calibri"/>
              <a:sym typeface="Calibri"/>
            </a:endParaRPr>
          </a:p>
        </p:txBody>
      </p:sp>
      <p:sp>
        <p:nvSpPr>
          <p:cNvPr id="56" name="Google Shape;56;p2"/>
          <p:cNvSpPr txBox="1"/>
          <p:nvPr/>
        </p:nvSpPr>
        <p:spPr>
          <a:xfrm>
            <a:off x="594360" y="3904488"/>
            <a:ext cx="23774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00"/>
              <a:buFont typeface="Calibri"/>
              <a:buNone/>
            </a:pPr>
            <a:r>
              <a:rPr b="0" i="0" lang="en-US" sz="1000" u="none" cap="none" strike="noStrike">
                <a:solidFill>
                  <a:srgbClr val="14213D"/>
                </a:solidFill>
                <a:latin typeface="Calibri"/>
                <a:ea typeface="Calibri"/>
                <a:cs typeface="Calibri"/>
                <a:sym typeface="Calibri"/>
              </a:rPr>
              <a:t>Arkime does not have to keep every packet. Rules can stop saving PCAP for a session after N packets, or never save it, while every field is still indexed and searchable.</a:t>
            </a:r>
            <a:endParaRPr b="0" i="0" sz="1000" u="none" cap="none" strike="noStrike">
              <a:solidFill>
                <a:schemeClr val="dk1"/>
              </a:solidFill>
              <a:latin typeface="Calibri"/>
              <a:ea typeface="Calibri"/>
              <a:cs typeface="Calibri"/>
              <a:sym typeface="Calibri"/>
            </a:endParaRPr>
          </a:p>
        </p:txBody>
      </p:sp>
      <p:sp>
        <p:nvSpPr>
          <p:cNvPr id="57" name="Google Shape;57;p2"/>
          <p:cNvSpPr/>
          <p:nvPr/>
        </p:nvSpPr>
        <p:spPr>
          <a:xfrm>
            <a:off x="3246120" y="3337560"/>
            <a:ext cx="2651760" cy="1371600"/>
          </a:xfrm>
          <a:prstGeom prst="roundRect">
            <a:avLst>
              <a:gd fmla="val 666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3383280" y="3474720"/>
            <a:ext cx="384048" cy="384048"/>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 name="Google Shape;59;p2"/>
          <p:cNvPicPr preferRelativeResize="0"/>
          <p:nvPr/>
        </p:nvPicPr>
        <p:blipFill rotWithShape="1">
          <a:blip r:embed="rId8">
            <a:alphaModFix/>
          </a:blip>
          <a:srcRect b="0" l="0" r="0" t="0"/>
          <a:stretch/>
        </p:blipFill>
        <p:spPr>
          <a:xfrm>
            <a:off x="3483132" y="3574572"/>
            <a:ext cx="184343" cy="184343"/>
          </a:xfrm>
          <a:prstGeom prst="rect">
            <a:avLst/>
          </a:prstGeom>
          <a:noFill/>
          <a:ln>
            <a:noFill/>
          </a:ln>
        </p:spPr>
      </p:pic>
      <p:sp>
        <p:nvSpPr>
          <p:cNvPr id="60" name="Google Shape;60;p2"/>
          <p:cNvSpPr txBox="1"/>
          <p:nvPr/>
        </p:nvSpPr>
        <p:spPr>
          <a:xfrm>
            <a:off x="3867912" y="3474720"/>
            <a:ext cx="19202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alibri"/>
              <a:buNone/>
            </a:pPr>
            <a:r>
              <a:rPr b="1" i="0" lang="en-US" sz="1300" u="none" cap="none" strike="noStrike">
                <a:solidFill>
                  <a:srgbClr val="14213D"/>
                </a:solidFill>
                <a:latin typeface="Calibri"/>
                <a:ea typeface="Calibri"/>
                <a:cs typeface="Calibri"/>
                <a:sym typeface="Calibri"/>
              </a:rPr>
              <a:t>Response needs the bytes</a:t>
            </a:r>
            <a:endParaRPr b="0" i="0" sz="1300" u="none" cap="none" strike="noStrike">
              <a:solidFill>
                <a:schemeClr val="dk1"/>
              </a:solidFill>
              <a:latin typeface="Calibri"/>
              <a:ea typeface="Calibri"/>
              <a:cs typeface="Calibri"/>
              <a:sym typeface="Calibri"/>
            </a:endParaRPr>
          </a:p>
        </p:txBody>
      </p:sp>
      <p:sp>
        <p:nvSpPr>
          <p:cNvPr id="61" name="Google Shape;61;p2"/>
          <p:cNvSpPr txBox="1"/>
          <p:nvPr/>
        </p:nvSpPr>
        <p:spPr>
          <a:xfrm>
            <a:off x="3383280" y="3904488"/>
            <a:ext cx="23774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00"/>
              <a:buFont typeface="Calibri"/>
              <a:buNone/>
            </a:pPr>
            <a:r>
              <a:rPr b="0" i="0" lang="en-US" sz="1000" u="none" cap="none" strike="noStrike">
                <a:solidFill>
                  <a:srgbClr val="14213D"/>
                </a:solidFill>
                <a:latin typeface="Calibri"/>
                <a:ea typeface="Calibri"/>
                <a:cs typeface="Calibri"/>
                <a:sym typeface="Calibri"/>
              </a:rPr>
              <a:t>Pull the exfiltrated file, the beacon, the exploit. Prove exactly what happened and what left, not just that something did.</a:t>
            </a:r>
            <a:endParaRPr b="0" i="0" sz="1000" u="none" cap="none" strike="noStrike">
              <a:solidFill>
                <a:schemeClr val="dk1"/>
              </a:solidFill>
              <a:latin typeface="Calibri"/>
              <a:ea typeface="Calibri"/>
              <a:cs typeface="Calibri"/>
              <a:sym typeface="Calibri"/>
            </a:endParaRPr>
          </a:p>
        </p:txBody>
      </p:sp>
      <p:sp>
        <p:nvSpPr>
          <p:cNvPr id="62" name="Google Shape;62;p2"/>
          <p:cNvSpPr/>
          <p:nvPr/>
        </p:nvSpPr>
        <p:spPr>
          <a:xfrm>
            <a:off x="6035040" y="3337560"/>
            <a:ext cx="2651760" cy="1371600"/>
          </a:xfrm>
          <a:prstGeom prst="roundRect">
            <a:avLst>
              <a:gd fmla="val 666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6172200" y="3474720"/>
            <a:ext cx="384048" cy="384048"/>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 name="Google Shape;64;p2"/>
          <p:cNvPicPr preferRelativeResize="0"/>
          <p:nvPr/>
        </p:nvPicPr>
        <p:blipFill rotWithShape="1">
          <a:blip r:embed="rId9">
            <a:alphaModFix/>
          </a:blip>
          <a:srcRect b="0" l="0" r="0" t="0"/>
          <a:stretch/>
        </p:blipFill>
        <p:spPr>
          <a:xfrm>
            <a:off x="6272052" y="3574572"/>
            <a:ext cx="184343" cy="184343"/>
          </a:xfrm>
          <a:prstGeom prst="rect">
            <a:avLst/>
          </a:prstGeom>
          <a:noFill/>
          <a:ln>
            <a:noFill/>
          </a:ln>
        </p:spPr>
      </p:pic>
      <p:sp>
        <p:nvSpPr>
          <p:cNvPr id="65" name="Google Shape;65;p2"/>
          <p:cNvSpPr txBox="1"/>
          <p:nvPr/>
        </p:nvSpPr>
        <p:spPr>
          <a:xfrm>
            <a:off x="6656832" y="3474720"/>
            <a:ext cx="19202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alibri"/>
              <a:buNone/>
            </a:pPr>
            <a:r>
              <a:rPr b="1" i="0" lang="en-US" sz="1300" u="none" cap="none" strike="noStrike">
                <a:solidFill>
                  <a:srgbClr val="14213D"/>
                </a:solidFill>
                <a:latin typeface="Calibri"/>
                <a:ea typeface="Calibri"/>
                <a:cs typeface="Calibri"/>
                <a:sym typeface="Calibri"/>
              </a:rPr>
              <a:t>It is affordable now</a:t>
            </a:r>
            <a:endParaRPr b="0" i="0" sz="1300" u="none" cap="none" strike="noStrike">
              <a:solidFill>
                <a:schemeClr val="dk1"/>
              </a:solidFill>
              <a:latin typeface="Calibri"/>
              <a:ea typeface="Calibri"/>
              <a:cs typeface="Calibri"/>
              <a:sym typeface="Calibri"/>
            </a:endParaRPr>
          </a:p>
        </p:txBody>
      </p:sp>
      <p:sp>
        <p:nvSpPr>
          <p:cNvPr id="66" name="Google Shape;66;p2"/>
          <p:cNvSpPr txBox="1"/>
          <p:nvPr/>
        </p:nvSpPr>
        <p:spPr>
          <a:xfrm>
            <a:off x="6172200" y="3904488"/>
            <a:ext cx="23774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00"/>
              <a:buFont typeface="Calibri"/>
              <a:buNone/>
            </a:pPr>
            <a:r>
              <a:rPr b="0" i="0" lang="en-US" sz="1000" u="none" cap="none" strike="noStrike">
                <a:solidFill>
                  <a:srgbClr val="14213D"/>
                </a:solidFill>
                <a:latin typeface="Calibri"/>
                <a:ea typeface="Calibri"/>
                <a:cs typeface="Calibri"/>
                <a:sym typeface="Calibri"/>
              </a:rPr>
              <a:t>zstd compression, S3 tiers, rules to drop what you do not need, and commodity hardware that keeps up. Cheaper than a breach investigation without it.</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A47"/>
        </a:solidFill>
      </p:bgPr>
    </p:bg>
    <p:spTree>
      <p:nvGrpSpPr>
        <p:cNvPr id="71" name="Shape 71"/>
        <p:cNvGrpSpPr/>
        <p:nvPr/>
      </p:nvGrpSpPr>
      <p:grpSpPr>
        <a:xfrm>
          <a:off x="0" y="0"/>
          <a:ext cx="0" cy="0"/>
          <a:chOff x="0" y="0"/>
          <a:chExt cx="0" cy="0"/>
        </a:xfrm>
      </p:grpSpPr>
      <p:sp>
        <p:nvSpPr>
          <p:cNvPr id="72" name="Google Shape;72;p3"/>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400"/>
              <a:buFont typeface="Calibri"/>
              <a:buNone/>
            </a:pPr>
            <a:r>
              <a:rPr b="1" i="0" lang="en-US" sz="3400" u="none" cap="none" strike="noStrike">
                <a:solidFill>
                  <a:srgbClr val="FFFFFF"/>
                </a:solidFill>
                <a:latin typeface="Calibri"/>
                <a:ea typeface="Calibri"/>
                <a:cs typeface="Calibri"/>
                <a:sym typeface="Calibri"/>
              </a:rPr>
              <a:t>Since the last Arkimeet</a:t>
            </a:r>
            <a:endParaRPr b="0" i="0" sz="3400" u="none" cap="none" strike="noStrike">
              <a:solidFill>
                <a:schemeClr val="dk1"/>
              </a:solidFill>
              <a:latin typeface="Calibri"/>
              <a:ea typeface="Calibri"/>
              <a:cs typeface="Calibri"/>
              <a:sym typeface="Calibri"/>
            </a:endParaRPr>
          </a:p>
        </p:txBody>
      </p:sp>
      <p:pic>
        <p:nvPicPr>
          <p:cNvPr descr="Arkime_Logo_Mark_White3x.png" id="73" name="Google Shape;73;p3"/>
          <p:cNvPicPr preferRelativeResize="0"/>
          <p:nvPr/>
        </p:nvPicPr>
        <p:blipFill rotWithShape="1">
          <a:blip r:embed="rId3">
            <a:alphaModFix/>
          </a:blip>
          <a:srcRect b="0" l="0" r="0" t="0"/>
          <a:stretch/>
        </p:blipFill>
        <p:spPr>
          <a:xfrm>
            <a:off x="8391394" y="274320"/>
            <a:ext cx="295406" cy="566928"/>
          </a:xfrm>
          <a:prstGeom prst="rect">
            <a:avLst/>
          </a:prstGeom>
          <a:noFill/>
          <a:ln>
            <a:noFill/>
          </a:ln>
        </p:spPr>
      </p:pic>
      <p:sp>
        <p:nvSpPr>
          <p:cNvPr id="74" name="Google Shape;74;p3"/>
          <p:cNvSpPr txBox="1"/>
          <p:nvPr/>
        </p:nvSpPr>
        <p:spPr>
          <a:xfrm>
            <a:off x="457200" y="896112"/>
            <a:ext cx="8229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D3E0"/>
              </a:buClr>
              <a:buSzPts val="1400"/>
              <a:buFont typeface="Calibri"/>
              <a:buNone/>
            </a:pPr>
            <a:r>
              <a:rPr b="0" i="0" lang="en-US" sz="1400" u="none" cap="none" strike="noStrike">
                <a:solidFill>
                  <a:srgbClr val="C9D3E0"/>
                </a:solidFill>
                <a:latin typeface="Calibri"/>
                <a:ea typeface="Calibri"/>
                <a:cs typeface="Calibri"/>
                <a:sym typeface="Calibri"/>
              </a:rPr>
              <a:t>Arkime 4.3.2  →  6.8.0</a:t>
            </a:r>
            <a:endParaRPr b="0" i="0" sz="1400" u="none" cap="none" strike="noStrike">
              <a:solidFill>
                <a:schemeClr val="dk1"/>
              </a:solidFill>
              <a:latin typeface="Calibri"/>
              <a:ea typeface="Calibri"/>
              <a:cs typeface="Calibri"/>
              <a:sym typeface="Calibri"/>
            </a:endParaRPr>
          </a:p>
        </p:txBody>
      </p:sp>
      <p:sp>
        <p:nvSpPr>
          <p:cNvPr id="75" name="Google Shape;75;p3"/>
          <p:cNvSpPr txBox="1"/>
          <p:nvPr/>
        </p:nvSpPr>
        <p:spPr>
          <a:xfrm>
            <a:off x="457200" y="1325880"/>
            <a:ext cx="60807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B689"/>
              </a:buClr>
              <a:buSzPts val="1200"/>
              <a:buFont typeface="Calibri"/>
              <a:buNone/>
            </a:pPr>
            <a:r>
              <a:rPr b="1" i="0" lang="en-US" sz="1200" u="none" cap="none" strike="noStrike">
                <a:solidFill>
                  <a:srgbClr val="66B689"/>
                </a:solidFill>
                <a:latin typeface="Calibri"/>
                <a:ea typeface="Calibri"/>
                <a:cs typeface="Calibri"/>
                <a:sym typeface="Calibri"/>
              </a:rPr>
              <a:t>CHANGES SINCE MAY 23, 2023</a:t>
            </a:r>
            <a:endParaRPr b="0" i="0" sz="1200" u="none" cap="none" strike="noStrike">
              <a:solidFill>
                <a:schemeClr val="dk1"/>
              </a:solidFill>
              <a:latin typeface="Calibri"/>
              <a:ea typeface="Calibri"/>
              <a:cs typeface="Calibri"/>
              <a:sym typeface="Calibri"/>
            </a:endParaRPr>
          </a:p>
        </p:txBody>
      </p:sp>
      <p:sp>
        <p:nvSpPr>
          <p:cNvPr id="76" name="Google Shape;76;p3"/>
          <p:cNvSpPr txBox="1"/>
          <p:nvPr/>
        </p:nvSpPr>
        <p:spPr>
          <a:xfrm>
            <a:off x="6720840" y="1325880"/>
            <a:ext cx="1965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F7DB5"/>
              </a:buClr>
              <a:buSzPts val="1200"/>
              <a:buFont typeface="Calibri"/>
              <a:buNone/>
            </a:pPr>
            <a:r>
              <a:rPr b="1" i="0" lang="en-US" sz="1200" u="none" cap="none" strike="noStrike">
                <a:solidFill>
                  <a:srgbClr val="2F7DB5"/>
                </a:solidFill>
                <a:latin typeface="Calibri"/>
                <a:ea typeface="Calibri"/>
                <a:cs typeface="Calibri"/>
                <a:sym typeface="Calibri"/>
              </a:rPr>
              <a:t>TOTALS TODAY</a:t>
            </a:r>
            <a:endParaRPr b="0" i="0" sz="1200" u="none" cap="none" strike="noStrike">
              <a:solidFill>
                <a:schemeClr val="dk1"/>
              </a:solidFill>
              <a:latin typeface="Calibri"/>
              <a:ea typeface="Calibri"/>
              <a:cs typeface="Calibri"/>
              <a:sym typeface="Calibri"/>
            </a:endParaRPr>
          </a:p>
        </p:txBody>
      </p:sp>
      <p:sp>
        <p:nvSpPr>
          <p:cNvPr id="77" name="Google Shape;77;p3"/>
          <p:cNvSpPr/>
          <p:nvPr/>
        </p:nvSpPr>
        <p:spPr>
          <a:xfrm>
            <a:off x="457200" y="1691640"/>
            <a:ext cx="1417320" cy="1280160"/>
          </a:xfrm>
          <a:prstGeom prst="roundRect">
            <a:avLst>
              <a:gd fmla="val 7143"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txBox="1"/>
          <p:nvPr/>
        </p:nvSpPr>
        <p:spPr>
          <a:xfrm>
            <a:off x="457200" y="1801368"/>
            <a:ext cx="1417320" cy="6583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B689"/>
              </a:buClr>
              <a:buSzPts val="3200"/>
              <a:buFont typeface="Calibri"/>
              <a:buNone/>
            </a:pPr>
            <a:r>
              <a:rPr b="1" i="0" lang="en-US" sz="3200" u="none" cap="none" strike="noStrike">
                <a:solidFill>
                  <a:srgbClr val="66B689"/>
                </a:solidFill>
                <a:latin typeface="Calibri"/>
                <a:ea typeface="Calibri"/>
                <a:cs typeface="Calibri"/>
                <a:sym typeface="Calibri"/>
              </a:rPr>
              <a:t>2,286</a:t>
            </a:r>
            <a:endParaRPr b="0" i="0" sz="3200" u="none" cap="none" strike="noStrike">
              <a:solidFill>
                <a:schemeClr val="dk1"/>
              </a:solidFill>
              <a:latin typeface="Calibri"/>
              <a:ea typeface="Calibri"/>
              <a:cs typeface="Calibri"/>
              <a:sym typeface="Calibri"/>
            </a:endParaRPr>
          </a:p>
        </p:txBody>
      </p:sp>
      <p:sp>
        <p:nvSpPr>
          <p:cNvPr id="79" name="Google Shape;79;p3"/>
          <p:cNvSpPr txBox="1"/>
          <p:nvPr/>
        </p:nvSpPr>
        <p:spPr>
          <a:xfrm>
            <a:off x="530352" y="2496312"/>
            <a:ext cx="1271016" cy="365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9D3E0"/>
              </a:buClr>
              <a:buSzPts val="1200"/>
              <a:buFont typeface="Calibri"/>
              <a:buNone/>
            </a:pPr>
            <a:r>
              <a:rPr b="0" i="0" lang="en-US" sz="1200" u="none" cap="none" strike="noStrike">
                <a:solidFill>
                  <a:srgbClr val="C9D3E0"/>
                </a:solidFill>
                <a:latin typeface="Calibri"/>
                <a:ea typeface="Calibri"/>
                <a:cs typeface="Calibri"/>
                <a:sym typeface="Calibri"/>
              </a:rPr>
              <a:t>commits</a:t>
            </a:r>
            <a:endParaRPr b="0" i="0" sz="1200" u="none" cap="none" strike="noStrike">
              <a:solidFill>
                <a:schemeClr val="dk1"/>
              </a:solidFill>
              <a:latin typeface="Calibri"/>
              <a:ea typeface="Calibri"/>
              <a:cs typeface="Calibri"/>
              <a:sym typeface="Calibri"/>
            </a:endParaRPr>
          </a:p>
        </p:txBody>
      </p:sp>
      <p:sp>
        <p:nvSpPr>
          <p:cNvPr id="80" name="Google Shape;80;p3"/>
          <p:cNvSpPr/>
          <p:nvPr/>
        </p:nvSpPr>
        <p:spPr>
          <a:xfrm>
            <a:off x="2011680" y="1691640"/>
            <a:ext cx="1417320" cy="1280160"/>
          </a:xfrm>
          <a:prstGeom prst="roundRect">
            <a:avLst>
              <a:gd fmla="val 7143"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txBox="1"/>
          <p:nvPr/>
        </p:nvSpPr>
        <p:spPr>
          <a:xfrm>
            <a:off x="2011680" y="1801368"/>
            <a:ext cx="1417320" cy="6583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B689"/>
              </a:buClr>
              <a:buSzPts val="3200"/>
              <a:buFont typeface="Calibri"/>
              <a:buNone/>
            </a:pPr>
            <a:r>
              <a:rPr b="1" i="0" lang="en-US" sz="3200" u="none" cap="none" strike="noStrike">
                <a:solidFill>
                  <a:srgbClr val="66B689"/>
                </a:solidFill>
                <a:latin typeface="Calibri"/>
                <a:ea typeface="Calibri"/>
                <a:cs typeface="Calibri"/>
                <a:sym typeface="Calibri"/>
              </a:rPr>
              <a:t>37</a:t>
            </a:r>
            <a:endParaRPr b="0" i="0" sz="3200" u="none" cap="none" strike="noStrike">
              <a:solidFill>
                <a:schemeClr val="dk1"/>
              </a:solidFill>
              <a:latin typeface="Calibri"/>
              <a:ea typeface="Calibri"/>
              <a:cs typeface="Calibri"/>
              <a:sym typeface="Calibri"/>
            </a:endParaRPr>
          </a:p>
        </p:txBody>
      </p:sp>
      <p:sp>
        <p:nvSpPr>
          <p:cNvPr id="82" name="Google Shape;82;p3"/>
          <p:cNvSpPr txBox="1"/>
          <p:nvPr/>
        </p:nvSpPr>
        <p:spPr>
          <a:xfrm>
            <a:off x="2084832" y="2496312"/>
            <a:ext cx="1271016" cy="365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9D3E0"/>
              </a:buClr>
              <a:buSzPts val="1200"/>
              <a:buFont typeface="Calibri"/>
              <a:buNone/>
            </a:pPr>
            <a:r>
              <a:rPr b="0" i="0" lang="en-US" sz="1200" u="none" cap="none" strike="noStrike">
                <a:solidFill>
                  <a:srgbClr val="C9D3E0"/>
                </a:solidFill>
                <a:latin typeface="Calibri"/>
                <a:ea typeface="Calibri"/>
                <a:cs typeface="Calibri"/>
                <a:sym typeface="Calibri"/>
              </a:rPr>
              <a:t>releases</a:t>
            </a:r>
            <a:endParaRPr b="0" i="0" sz="1200" u="none" cap="none" strike="noStrike">
              <a:solidFill>
                <a:schemeClr val="dk1"/>
              </a:solidFill>
              <a:latin typeface="Calibri"/>
              <a:ea typeface="Calibri"/>
              <a:cs typeface="Calibri"/>
              <a:sym typeface="Calibri"/>
            </a:endParaRPr>
          </a:p>
        </p:txBody>
      </p:sp>
      <p:sp>
        <p:nvSpPr>
          <p:cNvPr id="83" name="Google Shape;83;p3"/>
          <p:cNvSpPr/>
          <p:nvPr/>
        </p:nvSpPr>
        <p:spPr>
          <a:xfrm>
            <a:off x="3566160" y="1691640"/>
            <a:ext cx="1417320" cy="1280160"/>
          </a:xfrm>
          <a:prstGeom prst="roundRect">
            <a:avLst>
              <a:gd fmla="val 7143"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3"/>
          <p:cNvSpPr txBox="1"/>
          <p:nvPr/>
        </p:nvSpPr>
        <p:spPr>
          <a:xfrm>
            <a:off x="3566160" y="1801368"/>
            <a:ext cx="1417320" cy="6583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B689"/>
              </a:buClr>
              <a:buSzPts val="3200"/>
              <a:buFont typeface="Calibri"/>
              <a:buNone/>
            </a:pPr>
            <a:r>
              <a:rPr b="1" i="0" lang="en-US" sz="3200" u="none" cap="none" strike="noStrike">
                <a:solidFill>
                  <a:srgbClr val="66B689"/>
                </a:solidFill>
                <a:latin typeface="Calibri"/>
                <a:ea typeface="Calibri"/>
                <a:cs typeface="Calibri"/>
                <a:sym typeface="Calibri"/>
              </a:rPr>
              <a:t>1,647</a:t>
            </a:r>
            <a:endParaRPr b="0" i="0" sz="3200" u="none" cap="none" strike="noStrike">
              <a:solidFill>
                <a:schemeClr val="dk1"/>
              </a:solidFill>
              <a:latin typeface="Calibri"/>
              <a:ea typeface="Calibri"/>
              <a:cs typeface="Calibri"/>
              <a:sym typeface="Calibri"/>
            </a:endParaRPr>
          </a:p>
        </p:txBody>
      </p:sp>
      <p:sp>
        <p:nvSpPr>
          <p:cNvPr id="85" name="Google Shape;85;p3"/>
          <p:cNvSpPr txBox="1"/>
          <p:nvPr/>
        </p:nvSpPr>
        <p:spPr>
          <a:xfrm>
            <a:off x="3639312" y="2496312"/>
            <a:ext cx="1271016" cy="365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9D3E0"/>
              </a:buClr>
              <a:buSzPts val="1200"/>
              <a:buFont typeface="Calibri"/>
              <a:buNone/>
            </a:pPr>
            <a:r>
              <a:rPr b="0" i="0" lang="en-US" sz="1200" u="none" cap="none" strike="noStrike">
                <a:solidFill>
                  <a:srgbClr val="C9D3E0"/>
                </a:solidFill>
                <a:latin typeface="Calibri"/>
                <a:ea typeface="Calibri"/>
                <a:cs typeface="Calibri"/>
                <a:sym typeface="Calibri"/>
              </a:rPr>
              <a:t>PRs merged</a:t>
            </a:r>
            <a:endParaRPr b="0" i="0" sz="1200" u="none" cap="none" strike="noStrike">
              <a:solidFill>
                <a:schemeClr val="dk1"/>
              </a:solidFill>
              <a:latin typeface="Calibri"/>
              <a:ea typeface="Calibri"/>
              <a:cs typeface="Calibri"/>
              <a:sym typeface="Calibri"/>
            </a:endParaRPr>
          </a:p>
        </p:txBody>
      </p:sp>
      <p:sp>
        <p:nvSpPr>
          <p:cNvPr id="86" name="Google Shape;86;p3"/>
          <p:cNvSpPr/>
          <p:nvPr/>
        </p:nvSpPr>
        <p:spPr>
          <a:xfrm>
            <a:off x="5120640" y="1691640"/>
            <a:ext cx="1417320" cy="1280160"/>
          </a:xfrm>
          <a:prstGeom prst="roundRect">
            <a:avLst>
              <a:gd fmla="val 7143"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3"/>
          <p:cNvSpPr txBox="1"/>
          <p:nvPr/>
        </p:nvSpPr>
        <p:spPr>
          <a:xfrm>
            <a:off x="5120640" y="1801368"/>
            <a:ext cx="1417320" cy="6583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B689"/>
              </a:buClr>
              <a:buSzPts val="3200"/>
              <a:buFont typeface="Calibri"/>
              <a:buNone/>
            </a:pPr>
            <a:r>
              <a:rPr b="1" i="0" lang="en-US" sz="3200" u="none" cap="none" strike="noStrike">
                <a:solidFill>
                  <a:srgbClr val="66B689"/>
                </a:solidFill>
                <a:latin typeface="Calibri"/>
                <a:ea typeface="Calibri"/>
                <a:cs typeface="Calibri"/>
                <a:sym typeface="Calibri"/>
              </a:rPr>
              <a:t>324</a:t>
            </a:r>
            <a:endParaRPr b="0" i="0" sz="3200" u="none" cap="none" strike="noStrike">
              <a:solidFill>
                <a:schemeClr val="dk1"/>
              </a:solidFill>
              <a:latin typeface="Calibri"/>
              <a:ea typeface="Calibri"/>
              <a:cs typeface="Calibri"/>
              <a:sym typeface="Calibri"/>
            </a:endParaRPr>
          </a:p>
        </p:txBody>
      </p:sp>
      <p:sp>
        <p:nvSpPr>
          <p:cNvPr id="88" name="Google Shape;88;p3"/>
          <p:cNvSpPr txBox="1"/>
          <p:nvPr/>
        </p:nvSpPr>
        <p:spPr>
          <a:xfrm>
            <a:off x="5193792" y="2496312"/>
            <a:ext cx="1271016" cy="365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9D3E0"/>
              </a:buClr>
              <a:buSzPts val="1200"/>
              <a:buFont typeface="Calibri"/>
              <a:buNone/>
            </a:pPr>
            <a:r>
              <a:rPr b="0" i="0" lang="en-US" sz="1200" u="none" cap="none" strike="noStrike">
                <a:solidFill>
                  <a:srgbClr val="C9D3E0"/>
                </a:solidFill>
                <a:latin typeface="Calibri"/>
                <a:ea typeface="Calibri"/>
                <a:cs typeface="Calibri"/>
                <a:sym typeface="Calibri"/>
              </a:rPr>
              <a:t>issues closed</a:t>
            </a:r>
            <a:endParaRPr b="0" i="0" sz="1200" u="none" cap="none" strike="noStrike">
              <a:solidFill>
                <a:schemeClr val="dk1"/>
              </a:solidFill>
              <a:latin typeface="Calibri"/>
              <a:ea typeface="Calibri"/>
              <a:cs typeface="Calibri"/>
              <a:sym typeface="Calibri"/>
            </a:endParaRPr>
          </a:p>
        </p:txBody>
      </p:sp>
      <p:sp>
        <p:nvSpPr>
          <p:cNvPr id="89" name="Google Shape;89;p3"/>
          <p:cNvSpPr/>
          <p:nvPr/>
        </p:nvSpPr>
        <p:spPr>
          <a:xfrm>
            <a:off x="457200" y="3154680"/>
            <a:ext cx="1417320" cy="1280160"/>
          </a:xfrm>
          <a:prstGeom prst="roundRect">
            <a:avLst>
              <a:gd fmla="val 7143"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3"/>
          <p:cNvSpPr txBox="1"/>
          <p:nvPr/>
        </p:nvSpPr>
        <p:spPr>
          <a:xfrm>
            <a:off x="457200" y="3264408"/>
            <a:ext cx="1417320" cy="6583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B689"/>
              </a:buClr>
              <a:buSzPts val="3200"/>
              <a:buFont typeface="Calibri"/>
              <a:buNone/>
            </a:pPr>
            <a:r>
              <a:rPr b="1" i="0" lang="en-US" sz="3200" u="none" cap="none" strike="noStrike">
                <a:solidFill>
                  <a:srgbClr val="66B689"/>
                </a:solidFill>
                <a:latin typeface="Calibri"/>
                <a:ea typeface="Calibri"/>
                <a:cs typeface="Calibri"/>
                <a:sym typeface="Calibri"/>
              </a:rPr>
              <a:t>33</a:t>
            </a:r>
            <a:endParaRPr b="0" i="0" sz="3200" u="none" cap="none" strike="noStrike">
              <a:solidFill>
                <a:schemeClr val="dk1"/>
              </a:solidFill>
              <a:latin typeface="Calibri"/>
              <a:ea typeface="Calibri"/>
              <a:cs typeface="Calibri"/>
              <a:sym typeface="Calibri"/>
            </a:endParaRPr>
          </a:p>
        </p:txBody>
      </p:sp>
      <p:sp>
        <p:nvSpPr>
          <p:cNvPr id="91" name="Google Shape;91;p3"/>
          <p:cNvSpPr txBox="1"/>
          <p:nvPr/>
        </p:nvSpPr>
        <p:spPr>
          <a:xfrm>
            <a:off x="530352" y="3959352"/>
            <a:ext cx="1271016" cy="365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9D3E0"/>
              </a:buClr>
              <a:buSzPts val="1200"/>
              <a:buFont typeface="Calibri"/>
              <a:buNone/>
            </a:pPr>
            <a:r>
              <a:rPr b="0" i="0" lang="en-US" sz="1200" u="none" cap="none" strike="noStrike">
                <a:solidFill>
                  <a:srgbClr val="C9D3E0"/>
                </a:solidFill>
                <a:latin typeface="Calibri"/>
                <a:ea typeface="Calibri"/>
                <a:cs typeface="Calibri"/>
                <a:sym typeface="Calibri"/>
              </a:rPr>
              <a:t>new parsers</a:t>
            </a:r>
            <a:endParaRPr b="0" i="0" sz="1200" u="none" cap="none" strike="noStrike">
              <a:solidFill>
                <a:schemeClr val="dk1"/>
              </a:solidFill>
              <a:latin typeface="Calibri"/>
              <a:ea typeface="Calibri"/>
              <a:cs typeface="Calibri"/>
              <a:sym typeface="Calibri"/>
            </a:endParaRPr>
          </a:p>
        </p:txBody>
      </p:sp>
      <p:sp>
        <p:nvSpPr>
          <p:cNvPr id="92" name="Google Shape;92;p3"/>
          <p:cNvSpPr/>
          <p:nvPr/>
        </p:nvSpPr>
        <p:spPr>
          <a:xfrm>
            <a:off x="2011680" y="3154680"/>
            <a:ext cx="1417320" cy="1280160"/>
          </a:xfrm>
          <a:prstGeom prst="roundRect">
            <a:avLst>
              <a:gd fmla="val 7143"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3"/>
          <p:cNvSpPr txBox="1"/>
          <p:nvPr/>
        </p:nvSpPr>
        <p:spPr>
          <a:xfrm>
            <a:off x="2011680" y="3264408"/>
            <a:ext cx="1417320" cy="6583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B689"/>
              </a:buClr>
              <a:buSzPts val="3200"/>
              <a:buFont typeface="Calibri"/>
              <a:buNone/>
            </a:pPr>
            <a:r>
              <a:rPr b="1" i="0" lang="en-US" sz="3200" u="none" cap="none" strike="noStrike">
                <a:solidFill>
                  <a:srgbClr val="66B689"/>
                </a:solidFill>
                <a:latin typeface="Calibri"/>
                <a:ea typeface="Calibri"/>
                <a:cs typeface="Calibri"/>
                <a:sym typeface="Calibri"/>
              </a:rPr>
              <a:t>86</a:t>
            </a:r>
            <a:endParaRPr b="0" i="0" sz="3200" u="none" cap="none" strike="noStrike">
              <a:solidFill>
                <a:schemeClr val="dk1"/>
              </a:solidFill>
              <a:latin typeface="Calibri"/>
              <a:ea typeface="Calibri"/>
              <a:cs typeface="Calibri"/>
              <a:sym typeface="Calibri"/>
            </a:endParaRPr>
          </a:p>
        </p:txBody>
      </p:sp>
      <p:sp>
        <p:nvSpPr>
          <p:cNvPr id="94" name="Google Shape;94;p3"/>
          <p:cNvSpPr txBox="1"/>
          <p:nvPr/>
        </p:nvSpPr>
        <p:spPr>
          <a:xfrm>
            <a:off x="2084832" y="3959352"/>
            <a:ext cx="1271016" cy="365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9D3E0"/>
              </a:buClr>
              <a:buSzPts val="1200"/>
              <a:buFont typeface="Calibri"/>
              <a:buNone/>
            </a:pPr>
            <a:r>
              <a:rPr b="0" i="0" lang="en-US" sz="1200" u="none" cap="none" strike="noStrike">
                <a:solidFill>
                  <a:srgbClr val="C9D3E0"/>
                </a:solidFill>
                <a:latin typeface="Calibri"/>
                <a:ea typeface="Calibri"/>
                <a:cs typeface="Calibri"/>
                <a:sym typeface="Calibri"/>
              </a:rPr>
              <a:t>new classifiers</a:t>
            </a:r>
            <a:endParaRPr b="0" i="0" sz="1200" u="none" cap="none" strike="noStrike">
              <a:solidFill>
                <a:schemeClr val="dk1"/>
              </a:solidFill>
              <a:latin typeface="Calibri"/>
              <a:ea typeface="Calibri"/>
              <a:cs typeface="Calibri"/>
              <a:sym typeface="Calibri"/>
            </a:endParaRPr>
          </a:p>
        </p:txBody>
      </p:sp>
      <p:sp>
        <p:nvSpPr>
          <p:cNvPr id="95" name="Google Shape;95;p3"/>
          <p:cNvSpPr/>
          <p:nvPr/>
        </p:nvSpPr>
        <p:spPr>
          <a:xfrm>
            <a:off x="3566160" y="3154680"/>
            <a:ext cx="1417320" cy="1280160"/>
          </a:xfrm>
          <a:prstGeom prst="roundRect">
            <a:avLst>
              <a:gd fmla="val 7143"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3"/>
          <p:cNvSpPr txBox="1"/>
          <p:nvPr/>
        </p:nvSpPr>
        <p:spPr>
          <a:xfrm>
            <a:off x="3566160" y="3264408"/>
            <a:ext cx="1417320" cy="6583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B689"/>
              </a:buClr>
              <a:buSzPts val="3200"/>
              <a:buFont typeface="Calibri"/>
              <a:buNone/>
            </a:pPr>
            <a:r>
              <a:rPr b="1" i="0" lang="en-US" sz="3200" u="none" cap="none" strike="noStrike">
                <a:solidFill>
                  <a:srgbClr val="66B689"/>
                </a:solidFill>
                <a:latin typeface="Calibri"/>
                <a:ea typeface="Calibri"/>
                <a:cs typeface="Calibri"/>
                <a:sym typeface="Calibri"/>
              </a:rPr>
              <a:t>~30</a:t>
            </a:r>
            <a:endParaRPr b="0" i="0" sz="3200" u="none" cap="none" strike="noStrike">
              <a:solidFill>
                <a:schemeClr val="dk1"/>
              </a:solidFill>
              <a:latin typeface="Calibri"/>
              <a:ea typeface="Calibri"/>
              <a:cs typeface="Calibri"/>
              <a:sym typeface="Calibri"/>
            </a:endParaRPr>
          </a:p>
        </p:txBody>
      </p:sp>
      <p:sp>
        <p:nvSpPr>
          <p:cNvPr id="97" name="Google Shape;97;p3"/>
          <p:cNvSpPr txBox="1"/>
          <p:nvPr/>
        </p:nvSpPr>
        <p:spPr>
          <a:xfrm>
            <a:off x="3639312" y="3959352"/>
            <a:ext cx="1271016" cy="365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9D3E0"/>
              </a:buClr>
              <a:buSzPts val="1200"/>
              <a:buFont typeface="Calibri"/>
              <a:buNone/>
            </a:pPr>
            <a:r>
              <a:rPr b="0" i="0" lang="en-US" sz="1200" u="none" cap="none" strike="noStrike">
                <a:solidFill>
                  <a:srgbClr val="C9D3E0"/>
                </a:solidFill>
                <a:latin typeface="Calibri"/>
                <a:ea typeface="Calibri"/>
                <a:cs typeface="Calibri"/>
                <a:sym typeface="Calibri"/>
              </a:rPr>
              <a:t>contributors</a:t>
            </a:r>
            <a:endParaRPr b="0" i="0" sz="1200" u="none" cap="none" strike="noStrike">
              <a:solidFill>
                <a:schemeClr val="dk1"/>
              </a:solidFill>
              <a:latin typeface="Calibri"/>
              <a:ea typeface="Calibri"/>
              <a:cs typeface="Calibri"/>
              <a:sym typeface="Calibri"/>
            </a:endParaRPr>
          </a:p>
        </p:txBody>
      </p:sp>
      <p:sp>
        <p:nvSpPr>
          <p:cNvPr id="98" name="Google Shape;98;p3"/>
          <p:cNvSpPr/>
          <p:nvPr/>
        </p:nvSpPr>
        <p:spPr>
          <a:xfrm>
            <a:off x="5120640" y="3154680"/>
            <a:ext cx="1417320" cy="1280160"/>
          </a:xfrm>
          <a:prstGeom prst="roundRect">
            <a:avLst>
              <a:gd fmla="val 7143"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3"/>
          <p:cNvSpPr txBox="1"/>
          <p:nvPr/>
        </p:nvSpPr>
        <p:spPr>
          <a:xfrm>
            <a:off x="5120640" y="3264408"/>
            <a:ext cx="1417320" cy="6583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B689"/>
              </a:buClr>
              <a:buSzPts val="3200"/>
              <a:buFont typeface="Calibri"/>
              <a:buNone/>
            </a:pPr>
            <a:r>
              <a:rPr b="1" i="0" lang="en-US" sz="3200" u="none" cap="none" strike="noStrike">
                <a:solidFill>
                  <a:srgbClr val="66B689"/>
                </a:solidFill>
                <a:latin typeface="Calibri"/>
                <a:ea typeface="Calibri"/>
                <a:cs typeface="Calibri"/>
                <a:sym typeface="Calibri"/>
              </a:rPr>
              <a:t>310k</a:t>
            </a:r>
            <a:endParaRPr b="0" i="0" sz="3200" u="none" cap="none" strike="noStrike">
              <a:solidFill>
                <a:schemeClr val="dk1"/>
              </a:solidFill>
              <a:latin typeface="Calibri"/>
              <a:ea typeface="Calibri"/>
              <a:cs typeface="Calibri"/>
              <a:sym typeface="Calibri"/>
            </a:endParaRPr>
          </a:p>
        </p:txBody>
      </p:sp>
      <p:sp>
        <p:nvSpPr>
          <p:cNvPr id="100" name="Google Shape;100;p3"/>
          <p:cNvSpPr txBox="1"/>
          <p:nvPr/>
        </p:nvSpPr>
        <p:spPr>
          <a:xfrm>
            <a:off x="5193792" y="3959352"/>
            <a:ext cx="1271016" cy="365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9D3E0"/>
              </a:buClr>
              <a:buSzPts val="1200"/>
              <a:buFont typeface="Calibri"/>
              <a:buNone/>
            </a:pPr>
            <a:r>
              <a:rPr b="0" i="0" lang="en-US" sz="1200" u="none" cap="none" strike="noStrike">
                <a:solidFill>
                  <a:srgbClr val="C9D3E0"/>
                </a:solidFill>
                <a:latin typeface="Calibri"/>
                <a:ea typeface="Calibri"/>
                <a:cs typeface="Calibri"/>
                <a:sym typeface="Calibri"/>
              </a:rPr>
              <a:t>lines added</a:t>
            </a:r>
            <a:endParaRPr b="0" i="0" sz="1200" u="none" cap="none" strike="noStrike">
              <a:solidFill>
                <a:schemeClr val="dk1"/>
              </a:solidFill>
              <a:latin typeface="Calibri"/>
              <a:ea typeface="Calibri"/>
              <a:cs typeface="Calibri"/>
              <a:sym typeface="Calibri"/>
            </a:endParaRPr>
          </a:p>
        </p:txBody>
      </p:sp>
      <p:sp>
        <p:nvSpPr>
          <p:cNvPr id="101" name="Google Shape;101;p3"/>
          <p:cNvSpPr/>
          <p:nvPr/>
        </p:nvSpPr>
        <p:spPr>
          <a:xfrm>
            <a:off x="6720840" y="1691640"/>
            <a:ext cx="1965960" cy="1280160"/>
          </a:xfrm>
          <a:prstGeom prst="roundRect">
            <a:avLst>
              <a:gd fmla="val 7143"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3"/>
          <p:cNvSpPr txBox="1"/>
          <p:nvPr/>
        </p:nvSpPr>
        <p:spPr>
          <a:xfrm>
            <a:off x="6720840" y="1801368"/>
            <a:ext cx="1965960" cy="6583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F7DB5"/>
              </a:buClr>
              <a:buSzPts val="3200"/>
              <a:buFont typeface="Calibri"/>
              <a:buNone/>
            </a:pPr>
            <a:r>
              <a:rPr b="1" i="0" lang="en-US" sz="3200" u="none" cap="none" strike="noStrike">
                <a:solidFill>
                  <a:srgbClr val="2F7DB5"/>
                </a:solidFill>
                <a:latin typeface="Calibri"/>
                <a:ea typeface="Calibri"/>
                <a:cs typeface="Calibri"/>
                <a:sym typeface="Calibri"/>
              </a:rPr>
              <a:t>7,514</a:t>
            </a:r>
            <a:endParaRPr b="0" i="0" sz="3200" u="none" cap="none" strike="noStrike">
              <a:solidFill>
                <a:schemeClr val="dk1"/>
              </a:solidFill>
              <a:latin typeface="Calibri"/>
              <a:ea typeface="Calibri"/>
              <a:cs typeface="Calibri"/>
              <a:sym typeface="Calibri"/>
            </a:endParaRPr>
          </a:p>
        </p:txBody>
      </p:sp>
      <p:sp>
        <p:nvSpPr>
          <p:cNvPr id="103" name="Google Shape;103;p3"/>
          <p:cNvSpPr txBox="1"/>
          <p:nvPr/>
        </p:nvSpPr>
        <p:spPr>
          <a:xfrm>
            <a:off x="6793992" y="2496312"/>
            <a:ext cx="1819656" cy="365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9D3E0"/>
              </a:buClr>
              <a:buSzPts val="1200"/>
              <a:buFont typeface="Calibri"/>
              <a:buNone/>
            </a:pPr>
            <a:r>
              <a:rPr b="0" i="0" lang="en-US" sz="1200" u="none" cap="none" strike="noStrike">
                <a:solidFill>
                  <a:srgbClr val="C9D3E0"/>
                </a:solidFill>
                <a:latin typeface="Calibri"/>
                <a:ea typeface="Calibri"/>
                <a:cs typeface="Calibri"/>
                <a:sym typeface="Calibri"/>
              </a:rPr>
              <a:t>GitHub stars</a:t>
            </a:r>
            <a:endParaRPr b="0" i="0" sz="1200" u="none" cap="none" strike="noStrike">
              <a:solidFill>
                <a:schemeClr val="dk1"/>
              </a:solidFill>
              <a:latin typeface="Calibri"/>
              <a:ea typeface="Calibri"/>
              <a:cs typeface="Calibri"/>
              <a:sym typeface="Calibri"/>
            </a:endParaRPr>
          </a:p>
        </p:txBody>
      </p:sp>
      <p:sp>
        <p:nvSpPr>
          <p:cNvPr id="104" name="Google Shape;104;p3"/>
          <p:cNvSpPr/>
          <p:nvPr/>
        </p:nvSpPr>
        <p:spPr>
          <a:xfrm>
            <a:off x="6720840" y="3154680"/>
            <a:ext cx="1965960" cy="1280160"/>
          </a:xfrm>
          <a:prstGeom prst="roundRect">
            <a:avLst>
              <a:gd fmla="val 7143"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3"/>
          <p:cNvSpPr txBox="1"/>
          <p:nvPr/>
        </p:nvSpPr>
        <p:spPr>
          <a:xfrm>
            <a:off x="6720840" y="3264408"/>
            <a:ext cx="1965960" cy="6583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F7DB5"/>
              </a:buClr>
              <a:buSzPts val="3200"/>
              <a:buFont typeface="Calibri"/>
              <a:buNone/>
            </a:pPr>
            <a:r>
              <a:rPr b="1" i="0" lang="en-US" sz="3200" u="none" cap="none" strike="noStrike">
                <a:solidFill>
                  <a:srgbClr val="2F7DB5"/>
                </a:solidFill>
                <a:latin typeface="Calibri"/>
                <a:ea typeface="Calibri"/>
                <a:cs typeface="Calibri"/>
                <a:sym typeface="Calibri"/>
              </a:rPr>
              <a:t>1,169</a:t>
            </a:r>
            <a:endParaRPr b="0" i="0" sz="3200" u="none" cap="none" strike="noStrike">
              <a:solidFill>
                <a:schemeClr val="dk1"/>
              </a:solidFill>
              <a:latin typeface="Calibri"/>
              <a:ea typeface="Calibri"/>
              <a:cs typeface="Calibri"/>
              <a:sym typeface="Calibri"/>
            </a:endParaRPr>
          </a:p>
        </p:txBody>
      </p:sp>
      <p:sp>
        <p:nvSpPr>
          <p:cNvPr id="106" name="Google Shape;106;p3"/>
          <p:cNvSpPr txBox="1"/>
          <p:nvPr/>
        </p:nvSpPr>
        <p:spPr>
          <a:xfrm>
            <a:off x="6793992" y="3959352"/>
            <a:ext cx="1819656" cy="365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9D3E0"/>
              </a:buClr>
              <a:buSzPts val="1200"/>
              <a:buFont typeface="Calibri"/>
              <a:buNone/>
            </a:pPr>
            <a:r>
              <a:rPr b="0" i="0" lang="en-US" sz="1200" u="none" cap="none" strike="noStrike">
                <a:solidFill>
                  <a:srgbClr val="C9D3E0"/>
                </a:solidFill>
                <a:latin typeface="Calibri"/>
                <a:ea typeface="Calibri"/>
                <a:cs typeface="Calibri"/>
                <a:sym typeface="Calibri"/>
              </a:rPr>
              <a:t>forks</a:t>
            </a:r>
            <a:endParaRPr b="0" i="0" sz="1200" u="none" cap="none" strike="noStrike">
              <a:solidFill>
                <a:schemeClr val="dk1"/>
              </a:solidFill>
              <a:latin typeface="Calibri"/>
              <a:ea typeface="Calibri"/>
              <a:cs typeface="Calibri"/>
              <a:sym typeface="Calibri"/>
            </a:endParaRPr>
          </a:p>
        </p:txBody>
      </p:sp>
      <p:sp>
        <p:nvSpPr>
          <p:cNvPr id="107" name="Google Shape;107;p3"/>
          <p:cNvSpPr txBox="1"/>
          <p:nvPr/>
        </p:nvSpPr>
        <p:spPr>
          <a:xfrm>
            <a:off x="457200" y="461772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E6B7E"/>
              </a:buClr>
              <a:buSzPts val="1000"/>
              <a:buFont typeface="Calibri"/>
              <a:buNone/>
            </a:pPr>
            <a:r>
              <a:rPr b="0" i="0" lang="en-US" sz="1000" u="none" cap="none" strike="noStrike">
                <a:solidFill>
                  <a:srgbClr val="5E6B7E"/>
                </a:solidFill>
                <a:latin typeface="Calibri"/>
                <a:ea typeface="Calibri"/>
                <a:cs typeface="Calibri"/>
                <a:sym typeface="Calibri"/>
              </a:rPr>
              <a:t>Commits counted across main, dev6, and dev7 (PRs are squash-merged, so main alone undercounts). Releases exclude RCs. Contributors are unique commit authors, bots excluded.</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2" name="Shape 112"/>
        <p:cNvGrpSpPr/>
        <p:nvPr/>
      </p:nvGrpSpPr>
      <p:grpSpPr>
        <a:xfrm>
          <a:off x="0" y="0"/>
          <a:ext cx="0" cy="0"/>
          <a:chOff x="0" y="0"/>
          <a:chExt cx="0" cy="0"/>
        </a:xfrm>
      </p:grpSpPr>
      <p:sp>
        <p:nvSpPr>
          <p:cNvPr id="113" name="Google Shape;113;p4"/>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Shipping cadence</a:t>
            </a:r>
            <a:endParaRPr b="0" i="0" sz="3400" u="none" cap="none" strike="noStrike">
              <a:solidFill>
                <a:schemeClr val="dk1"/>
              </a:solidFill>
              <a:latin typeface="Calibri"/>
              <a:ea typeface="Calibri"/>
              <a:cs typeface="Calibri"/>
              <a:sym typeface="Calibri"/>
            </a:endParaRPr>
          </a:p>
        </p:txBody>
      </p:sp>
      <p:pic>
        <p:nvPicPr>
          <p:cNvPr descr="chart-releases.png" id="114" name="Google Shape;114;p4"/>
          <p:cNvPicPr preferRelativeResize="0"/>
          <p:nvPr/>
        </p:nvPicPr>
        <p:blipFill rotWithShape="1">
          <a:blip r:embed="rId3">
            <a:alphaModFix/>
          </a:blip>
          <a:srcRect b="0" l="0" r="0" t="0"/>
          <a:stretch/>
        </p:blipFill>
        <p:spPr>
          <a:xfrm>
            <a:off x="457200" y="1097280"/>
            <a:ext cx="4023360" cy="3291840"/>
          </a:xfrm>
          <a:prstGeom prst="rect">
            <a:avLst/>
          </a:prstGeom>
          <a:noFill/>
          <a:ln>
            <a:noFill/>
          </a:ln>
        </p:spPr>
      </p:pic>
      <p:pic>
        <p:nvPicPr>
          <p:cNvPr descr="chart-commits.png" id="115" name="Google Shape;115;p4"/>
          <p:cNvPicPr preferRelativeResize="0"/>
          <p:nvPr/>
        </p:nvPicPr>
        <p:blipFill rotWithShape="1">
          <a:blip r:embed="rId4">
            <a:alphaModFix/>
          </a:blip>
          <a:srcRect b="0" l="0" r="0" t="0"/>
          <a:stretch/>
        </p:blipFill>
        <p:spPr>
          <a:xfrm>
            <a:off x="4663440" y="1097280"/>
            <a:ext cx="4023360" cy="3291840"/>
          </a:xfrm>
          <a:prstGeom prst="rect">
            <a:avLst/>
          </a:prstGeom>
          <a:noFill/>
          <a:ln>
            <a:noFill/>
          </a:ln>
        </p:spPr>
      </p:pic>
      <p:sp>
        <p:nvSpPr>
          <p:cNvPr id="116" name="Google Shape;116;p4"/>
          <p:cNvSpPr txBox="1"/>
          <p:nvPr/>
        </p:nvSpPr>
        <p:spPr>
          <a:xfrm>
            <a:off x="457200" y="44805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E6B7E"/>
              </a:buClr>
              <a:buSzPts val="1100"/>
              <a:buFont typeface="Calibri"/>
              <a:buNone/>
            </a:pPr>
            <a:r>
              <a:rPr b="0" i="0" lang="en-US" sz="1100" u="none" cap="none" strike="noStrike">
                <a:solidFill>
                  <a:srgbClr val="5E6B7E"/>
                </a:solidFill>
                <a:latin typeface="Calibri"/>
                <a:ea typeface="Calibri"/>
                <a:cs typeface="Calibri"/>
                <a:sym typeface="Calibri"/>
              </a:rPr>
              <a:t>2023 from May 23; 2026 to date. dev6 / dev7 segments are branch commits not yet squashed into main. Releases exclude RCs.</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1" name="Shape 121"/>
        <p:cNvGrpSpPr/>
        <p:nvPr/>
      </p:nvGrpSpPr>
      <p:grpSpPr>
        <a:xfrm>
          <a:off x="0" y="0"/>
          <a:ext cx="0" cy="0"/>
          <a:chOff x="0" y="0"/>
          <a:chExt cx="0" cy="0"/>
        </a:xfrm>
      </p:grpSpPr>
      <p:sp>
        <p:nvSpPr>
          <p:cNvPr id="122" name="Google Shape;122;p5"/>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Protocol coverage</a:t>
            </a:r>
            <a:endParaRPr b="0" i="0" sz="3400" u="none" cap="none" strike="noStrike">
              <a:solidFill>
                <a:schemeClr val="dk1"/>
              </a:solidFill>
              <a:latin typeface="Calibri"/>
              <a:ea typeface="Calibri"/>
              <a:cs typeface="Calibri"/>
              <a:sym typeface="Calibri"/>
            </a:endParaRPr>
          </a:p>
        </p:txBody>
      </p:sp>
      <p:pic>
        <p:nvPicPr>
          <p:cNvPr descr="chart-parsers.png" id="123" name="Google Shape;123;p5"/>
          <p:cNvPicPr preferRelativeResize="0"/>
          <p:nvPr/>
        </p:nvPicPr>
        <p:blipFill rotWithShape="1">
          <a:blip r:embed="rId3">
            <a:alphaModFix/>
          </a:blip>
          <a:srcRect b="0" l="0" r="0" t="0"/>
          <a:stretch/>
        </p:blipFill>
        <p:spPr>
          <a:xfrm>
            <a:off x="457200" y="1097280"/>
            <a:ext cx="4754880" cy="3566160"/>
          </a:xfrm>
          <a:prstGeom prst="rect">
            <a:avLst/>
          </a:prstGeom>
          <a:noFill/>
          <a:ln>
            <a:noFill/>
          </a:ln>
        </p:spPr>
      </p:pic>
      <p:sp>
        <p:nvSpPr>
          <p:cNvPr id="124" name="Google Shape;124;p5"/>
          <p:cNvSpPr/>
          <p:nvPr/>
        </p:nvSpPr>
        <p:spPr>
          <a:xfrm>
            <a:off x="5486400" y="1188720"/>
            <a:ext cx="3200400" cy="1463040"/>
          </a:xfrm>
          <a:prstGeom prst="roundRect">
            <a:avLst>
              <a:gd fmla="val 6250"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
          <p:cNvSpPr txBox="1"/>
          <p:nvPr/>
        </p:nvSpPr>
        <p:spPr>
          <a:xfrm>
            <a:off x="5486400" y="1298448"/>
            <a:ext cx="3200400" cy="8046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A9D8F"/>
              </a:buClr>
              <a:buSzPts val="4000"/>
              <a:buFont typeface="Calibri"/>
              <a:buNone/>
            </a:pPr>
            <a:r>
              <a:rPr b="1" i="0" lang="en-US" sz="4000" u="none" cap="none" strike="noStrike">
                <a:solidFill>
                  <a:srgbClr val="2A9D8F"/>
                </a:solidFill>
                <a:latin typeface="Calibri"/>
                <a:ea typeface="Calibri"/>
                <a:cs typeface="Calibri"/>
                <a:sym typeface="Calibri"/>
              </a:rPr>
              <a:t>+73%</a:t>
            </a:r>
            <a:endParaRPr b="0" i="0" sz="4000" u="none" cap="none" strike="noStrike">
              <a:solidFill>
                <a:schemeClr val="dk1"/>
              </a:solidFill>
              <a:latin typeface="Calibri"/>
              <a:ea typeface="Calibri"/>
              <a:cs typeface="Calibri"/>
              <a:sym typeface="Calibri"/>
            </a:endParaRPr>
          </a:p>
        </p:txBody>
      </p:sp>
      <p:sp>
        <p:nvSpPr>
          <p:cNvPr id="126" name="Google Shape;126;p5"/>
          <p:cNvSpPr txBox="1"/>
          <p:nvPr/>
        </p:nvSpPr>
        <p:spPr>
          <a:xfrm>
            <a:off x="5577840" y="2095805"/>
            <a:ext cx="3017520" cy="482803"/>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E6B7E"/>
              </a:buClr>
              <a:buSzPts val="1300"/>
              <a:buFont typeface="Calibri"/>
              <a:buNone/>
            </a:pPr>
            <a:r>
              <a:rPr b="0" i="0" lang="en-US" sz="1300" u="none" cap="none" strike="noStrike">
                <a:solidFill>
                  <a:srgbClr val="5E6B7E"/>
                </a:solidFill>
                <a:latin typeface="Calibri"/>
                <a:ea typeface="Calibri"/>
                <a:cs typeface="Calibri"/>
                <a:sym typeface="Calibri"/>
              </a:rPr>
              <a:t>more parsers</a:t>
            </a:r>
            <a:endParaRPr b="0" i="0" sz="1300" u="none" cap="none" strike="noStrike">
              <a:solidFill>
                <a:schemeClr val="dk1"/>
              </a:solidFill>
              <a:latin typeface="Calibri"/>
              <a:ea typeface="Calibri"/>
              <a:cs typeface="Calibri"/>
              <a:sym typeface="Calibri"/>
            </a:endParaRPr>
          </a:p>
        </p:txBody>
      </p:sp>
      <p:sp>
        <p:nvSpPr>
          <p:cNvPr id="127" name="Google Shape;127;p5"/>
          <p:cNvSpPr/>
          <p:nvPr/>
        </p:nvSpPr>
        <p:spPr>
          <a:xfrm>
            <a:off x="5486400" y="2880360"/>
            <a:ext cx="3200400" cy="1463040"/>
          </a:xfrm>
          <a:prstGeom prst="roundRect">
            <a:avLst>
              <a:gd fmla="val 6250"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5"/>
          <p:cNvSpPr txBox="1"/>
          <p:nvPr/>
        </p:nvSpPr>
        <p:spPr>
          <a:xfrm>
            <a:off x="5486400" y="2990088"/>
            <a:ext cx="3200400" cy="8046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5A623"/>
              </a:buClr>
              <a:buSzPts val="4000"/>
              <a:buFont typeface="Calibri"/>
              <a:buNone/>
            </a:pPr>
            <a:r>
              <a:rPr b="1" i="0" lang="en-US" sz="4000" u="none" cap="none" strike="noStrike">
                <a:solidFill>
                  <a:srgbClr val="F5A623"/>
                </a:solidFill>
                <a:latin typeface="Calibri"/>
                <a:ea typeface="Calibri"/>
                <a:cs typeface="Calibri"/>
                <a:sym typeface="Calibri"/>
              </a:rPr>
              <a:t>+119%</a:t>
            </a:r>
            <a:endParaRPr b="0" i="0" sz="4000" u="none" cap="none" strike="noStrike">
              <a:solidFill>
                <a:schemeClr val="dk1"/>
              </a:solidFill>
              <a:latin typeface="Calibri"/>
              <a:ea typeface="Calibri"/>
              <a:cs typeface="Calibri"/>
              <a:sym typeface="Calibri"/>
            </a:endParaRPr>
          </a:p>
        </p:txBody>
      </p:sp>
      <p:sp>
        <p:nvSpPr>
          <p:cNvPr id="129" name="Google Shape;129;p5"/>
          <p:cNvSpPr txBox="1"/>
          <p:nvPr/>
        </p:nvSpPr>
        <p:spPr>
          <a:xfrm>
            <a:off x="5577840" y="3787445"/>
            <a:ext cx="3017520" cy="482803"/>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E6B7E"/>
              </a:buClr>
              <a:buSzPts val="1300"/>
              <a:buFont typeface="Calibri"/>
              <a:buNone/>
            </a:pPr>
            <a:r>
              <a:rPr b="0" i="0" lang="en-US" sz="1300" u="none" cap="none" strike="noStrike">
                <a:solidFill>
                  <a:srgbClr val="5E6B7E"/>
                </a:solidFill>
                <a:latin typeface="Calibri"/>
                <a:ea typeface="Calibri"/>
                <a:cs typeface="Calibri"/>
                <a:sym typeface="Calibri"/>
              </a:rPr>
              <a:t>more classifiers</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4" name="Shape 134"/>
        <p:cNvGrpSpPr/>
        <p:nvPr/>
      </p:nvGrpSpPr>
      <p:grpSpPr>
        <a:xfrm>
          <a:off x="0" y="0"/>
          <a:ext cx="0" cy="0"/>
          <a:chOff x="0" y="0"/>
          <a:chExt cx="0" cy="0"/>
        </a:xfrm>
      </p:grpSpPr>
      <p:sp>
        <p:nvSpPr>
          <p:cNvPr id="135" name="Google Shape;135;p6"/>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Pull requests &amp; issues</a:t>
            </a:r>
            <a:endParaRPr b="0" i="0" sz="3400" u="none" cap="none" strike="noStrike">
              <a:solidFill>
                <a:schemeClr val="dk1"/>
              </a:solidFill>
              <a:latin typeface="Calibri"/>
              <a:ea typeface="Calibri"/>
              <a:cs typeface="Calibri"/>
              <a:sym typeface="Calibri"/>
            </a:endParaRPr>
          </a:p>
        </p:txBody>
      </p:sp>
      <p:pic>
        <p:nvPicPr>
          <p:cNvPr descr="chart-prs.png" id="136" name="Google Shape;136;p6"/>
          <p:cNvPicPr preferRelativeResize="0"/>
          <p:nvPr/>
        </p:nvPicPr>
        <p:blipFill rotWithShape="1">
          <a:blip r:embed="rId3">
            <a:alphaModFix/>
          </a:blip>
          <a:srcRect b="0" l="0" r="0" t="0"/>
          <a:stretch/>
        </p:blipFill>
        <p:spPr>
          <a:xfrm>
            <a:off x="457200" y="1097280"/>
            <a:ext cx="4023360" cy="3383280"/>
          </a:xfrm>
          <a:prstGeom prst="rect">
            <a:avLst/>
          </a:prstGeom>
          <a:noFill/>
          <a:ln>
            <a:noFill/>
          </a:ln>
        </p:spPr>
      </p:pic>
      <p:pic>
        <p:nvPicPr>
          <p:cNvPr descr="chart-issues.png" id="137" name="Google Shape;137;p6"/>
          <p:cNvPicPr preferRelativeResize="0"/>
          <p:nvPr/>
        </p:nvPicPr>
        <p:blipFill rotWithShape="1">
          <a:blip r:embed="rId4">
            <a:alphaModFix/>
          </a:blip>
          <a:srcRect b="0" l="0" r="0" t="0"/>
          <a:stretch/>
        </p:blipFill>
        <p:spPr>
          <a:xfrm>
            <a:off x="4663440" y="1097280"/>
            <a:ext cx="4023360" cy="3383280"/>
          </a:xfrm>
          <a:prstGeom prst="rect">
            <a:avLst/>
          </a:prstGeom>
          <a:noFill/>
          <a:ln>
            <a:noFill/>
          </a:ln>
        </p:spPr>
      </p:pic>
      <p:sp>
        <p:nvSpPr>
          <p:cNvPr id="138" name="Google Shape;138;p6"/>
          <p:cNvSpPr txBox="1"/>
          <p:nvPr/>
        </p:nvSpPr>
        <p:spPr>
          <a:xfrm>
            <a:off x="457200" y="452628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E6B7E"/>
              </a:buClr>
              <a:buSzPts val="1100"/>
              <a:buFont typeface="Calibri"/>
              <a:buNone/>
            </a:pPr>
            <a:r>
              <a:rPr b="0" i="0" lang="en-US" sz="1100" u="none" cap="none" strike="noStrike">
                <a:solidFill>
                  <a:srgbClr val="5E6B7E"/>
                </a:solidFill>
                <a:latin typeface="Calibri"/>
                <a:ea typeface="Calibri"/>
                <a:cs typeface="Calibri"/>
                <a:sym typeface="Calibri"/>
              </a:rPr>
              <a:t>PRs merged went from about 25 a month to 80+ once the 6.0 work started. Issues stay roughly balanced, and 35 are open today.</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A47"/>
        </a:solidFill>
      </p:bgPr>
    </p:bg>
    <p:spTree>
      <p:nvGrpSpPr>
        <p:cNvPr id="143" name="Shape 143"/>
        <p:cNvGrpSpPr/>
        <p:nvPr/>
      </p:nvGrpSpPr>
      <p:grpSpPr>
        <a:xfrm>
          <a:off x="0" y="0"/>
          <a:ext cx="0" cy="0"/>
          <a:chOff x="0" y="0"/>
          <a:chExt cx="0" cy="0"/>
        </a:xfrm>
      </p:grpSpPr>
      <p:sp>
        <p:nvSpPr>
          <p:cNvPr id="144" name="Google Shape;144;p7"/>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400"/>
              <a:buFont typeface="Calibri"/>
              <a:buNone/>
            </a:pPr>
            <a:r>
              <a:rPr b="1" i="0" lang="en-US" sz="3400" u="none" cap="none" strike="noStrike">
                <a:solidFill>
                  <a:srgbClr val="FFFFFF"/>
                </a:solidFill>
                <a:latin typeface="Calibri"/>
                <a:ea typeface="Calibri"/>
                <a:cs typeface="Calibri"/>
                <a:sym typeface="Calibri"/>
              </a:rPr>
              <a:t>GitHub stars</a:t>
            </a:r>
            <a:endParaRPr b="0" i="0" sz="3400" u="none" cap="none" strike="noStrike">
              <a:solidFill>
                <a:schemeClr val="dk1"/>
              </a:solidFill>
              <a:latin typeface="Calibri"/>
              <a:ea typeface="Calibri"/>
              <a:cs typeface="Calibri"/>
              <a:sym typeface="Calibri"/>
            </a:endParaRPr>
          </a:p>
        </p:txBody>
      </p:sp>
      <p:pic>
        <p:nvPicPr>
          <p:cNvPr descr="Arkime_Logo_Mark_White3x.png" id="145" name="Google Shape;145;p7"/>
          <p:cNvPicPr preferRelativeResize="0"/>
          <p:nvPr/>
        </p:nvPicPr>
        <p:blipFill rotWithShape="1">
          <a:blip r:embed="rId3">
            <a:alphaModFix/>
          </a:blip>
          <a:srcRect b="0" l="0" r="0" t="0"/>
          <a:stretch/>
        </p:blipFill>
        <p:spPr>
          <a:xfrm>
            <a:off x="8391394" y="274320"/>
            <a:ext cx="295406" cy="566928"/>
          </a:xfrm>
          <a:prstGeom prst="rect">
            <a:avLst/>
          </a:prstGeom>
          <a:noFill/>
          <a:ln>
            <a:noFill/>
          </a:ln>
        </p:spPr>
      </p:pic>
      <p:pic>
        <p:nvPicPr>
          <p:cNvPr descr="chart-stars.png" id="146" name="Google Shape;146;p7"/>
          <p:cNvPicPr preferRelativeResize="0"/>
          <p:nvPr/>
        </p:nvPicPr>
        <p:blipFill rotWithShape="1">
          <a:blip r:embed="rId4">
            <a:alphaModFix/>
          </a:blip>
          <a:srcRect b="0" l="0" r="0" t="0"/>
          <a:stretch/>
        </p:blipFill>
        <p:spPr>
          <a:xfrm>
            <a:off x="457200" y="1097280"/>
            <a:ext cx="5669280" cy="3566160"/>
          </a:xfrm>
          <a:prstGeom prst="rect">
            <a:avLst/>
          </a:prstGeom>
          <a:noFill/>
          <a:ln>
            <a:noFill/>
          </a:ln>
        </p:spPr>
      </p:pic>
      <p:sp>
        <p:nvSpPr>
          <p:cNvPr id="147" name="Google Shape;147;p7"/>
          <p:cNvSpPr/>
          <p:nvPr/>
        </p:nvSpPr>
        <p:spPr>
          <a:xfrm>
            <a:off x="6355080" y="1188720"/>
            <a:ext cx="2331720" cy="1051560"/>
          </a:xfrm>
          <a:prstGeom prst="roundRect">
            <a:avLst>
              <a:gd fmla="val 8696"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7"/>
          <p:cNvSpPr txBox="1"/>
          <p:nvPr/>
        </p:nvSpPr>
        <p:spPr>
          <a:xfrm>
            <a:off x="6355080" y="1298448"/>
            <a:ext cx="2331720" cy="57835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B689"/>
              </a:buClr>
              <a:buSzPts val="4000"/>
              <a:buFont typeface="Calibri"/>
              <a:buNone/>
            </a:pPr>
            <a:r>
              <a:rPr b="1" i="0" lang="en-US" sz="4000" u="none" cap="none" strike="noStrike">
                <a:solidFill>
                  <a:srgbClr val="66B689"/>
                </a:solidFill>
                <a:latin typeface="Calibri"/>
                <a:ea typeface="Calibri"/>
                <a:cs typeface="Calibri"/>
                <a:sym typeface="Calibri"/>
              </a:rPr>
              <a:t>5,447</a:t>
            </a:r>
            <a:endParaRPr b="0" i="0" sz="4000" u="none" cap="none" strike="noStrike">
              <a:solidFill>
                <a:schemeClr val="dk1"/>
              </a:solidFill>
              <a:latin typeface="Calibri"/>
              <a:ea typeface="Calibri"/>
              <a:cs typeface="Calibri"/>
              <a:sym typeface="Calibri"/>
            </a:endParaRPr>
          </a:p>
        </p:txBody>
      </p:sp>
      <p:sp>
        <p:nvSpPr>
          <p:cNvPr id="149" name="Google Shape;149;p7"/>
          <p:cNvSpPr txBox="1"/>
          <p:nvPr/>
        </p:nvSpPr>
        <p:spPr>
          <a:xfrm>
            <a:off x="6446520" y="1840687"/>
            <a:ext cx="2148840" cy="34701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9D3E0"/>
              </a:buClr>
              <a:buSzPts val="1300"/>
              <a:buFont typeface="Calibri"/>
              <a:buNone/>
            </a:pPr>
            <a:r>
              <a:rPr b="0" i="0" lang="en-US" sz="1300" u="none" cap="none" strike="noStrike">
                <a:solidFill>
                  <a:srgbClr val="C9D3E0"/>
                </a:solidFill>
                <a:latin typeface="Calibri"/>
                <a:ea typeface="Calibri"/>
                <a:cs typeface="Calibri"/>
                <a:sym typeface="Calibri"/>
              </a:rPr>
              <a:t>stars at the last Arkimeet</a:t>
            </a:r>
            <a:endParaRPr b="0" i="0" sz="1300" u="none" cap="none" strike="noStrike">
              <a:solidFill>
                <a:schemeClr val="dk1"/>
              </a:solidFill>
              <a:latin typeface="Calibri"/>
              <a:ea typeface="Calibri"/>
              <a:cs typeface="Calibri"/>
              <a:sym typeface="Calibri"/>
            </a:endParaRPr>
          </a:p>
        </p:txBody>
      </p:sp>
      <p:sp>
        <p:nvSpPr>
          <p:cNvPr id="150" name="Google Shape;150;p7"/>
          <p:cNvSpPr/>
          <p:nvPr/>
        </p:nvSpPr>
        <p:spPr>
          <a:xfrm>
            <a:off x="6355080" y="2377440"/>
            <a:ext cx="2331720" cy="1051560"/>
          </a:xfrm>
          <a:prstGeom prst="roundRect">
            <a:avLst>
              <a:gd fmla="val 8696"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7"/>
          <p:cNvSpPr txBox="1"/>
          <p:nvPr/>
        </p:nvSpPr>
        <p:spPr>
          <a:xfrm>
            <a:off x="6355080" y="2487168"/>
            <a:ext cx="2331720" cy="57835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F7DB5"/>
              </a:buClr>
              <a:buSzPts val="4000"/>
              <a:buFont typeface="Calibri"/>
              <a:buNone/>
            </a:pPr>
            <a:r>
              <a:rPr b="1" i="0" lang="en-US" sz="4000" u="none" cap="none" strike="noStrike">
                <a:solidFill>
                  <a:srgbClr val="2F7DB5"/>
                </a:solidFill>
                <a:latin typeface="Calibri"/>
                <a:ea typeface="Calibri"/>
                <a:cs typeface="Calibri"/>
                <a:sym typeface="Calibri"/>
              </a:rPr>
              <a:t>7,514</a:t>
            </a:r>
            <a:endParaRPr b="0" i="0" sz="4000" u="none" cap="none" strike="noStrike">
              <a:solidFill>
                <a:schemeClr val="dk1"/>
              </a:solidFill>
              <a:latin typeface="Calibri"/>
              <a:ea typeface="Calibri"/>
              <a:cs typeface="Calibri"/>
              <a:sym typeface="Calibri"/>
            </a:endParaRPr>
          </a:p>
        </p:txBody>
      </p:sp>
      <p:sp>
        <p:nvSpPr>
          <p:cNvPr id="152" name="Google Shape;152;p7"/>
          <p:cNvSpPr txBox="1"/>
          <p:nvPr/>
        </p:nvSpPr>
        <p:spPr>
          <a:xfrm>
            <a:off x="6446520" y="3029407"/>
            <a:ext cx="2148840" cy="34701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9D3E0"/>
              </a:buClr>
              <a:buSzPts val="1300"/>
              <a:buFont typeface="Calibri"/>
              <a:buNone/>
            </a:pPr>
            <a:r>
              <a:rPr b="0" i="0" lang="en-US" sz="1300" u="none" cap="none" strike="noStrike">
                <a:solidFill>
                  <a:srgbClr val="C9D3E0"/>
                </a:solidFill>
                <a:latin typeface="Calibri"/>
                <a:ea typeface="Calibri"/>
                <a:cs typeface="Calibri"/>
                <a:sym typeface="Calibri"/>
              </a:rPr>
              <a:t>stars today</a:t>
            </a:r>
            <a:endParaRPr b="0" i="0" sz="1300" u="none" cap="none" strike="noStrike">
              <a:solidFill>
                <a:schemeClr val="dk1"/>
              </a:solidFill>
              <a:latin typeface="Calibri"/>
              <a:ea typeface="Calibri"/>
              <a:cs typeface="Calibri"/>
              <a:sym typeface="Calibri"/>
            </a:endParaRPr>
          </a:p>
        </p:txBody>
      </p:sp>
      <p:sp>
        <p:nvSpPr>
          <p:cNvPr id="153" name="Google Shape;153;p7"/>
          <p:cNvSpPr/>
          <p:nvPr/>
        </p:nvSpPr>
        <p:spPr>
          <a:xfrm>
            <a:off x="6355080" y="3566160"/>
            <a:ext cx="2331720" cy="1051560"/>
          </a:xfrm>
          <a:prstGeom prst="roundRect">
            <a:avLst>
              <a:gd fmla="val 8696"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7"/>
          <p:cNvSpPr txBox="1"/>
          <p:nvPr/>
        </p:nvSpPr>
        <p:spPr>
          <a:xfrm>
            <a:off x="6355080" y="3675888"/>
            <a:ext cx="2331720" cy="57835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B689"/>
              </a:buClr>
              <a:buSzPts val="4000"/>
              <a:buFont typeface="Calibri"/>
              <a:buNone/>
            </a:pPr>
            <a:r>
              <a:rPr b="1" i="0" lang="en-US" sz="4000" u="none" cap="none" strike="noStrike">
                <a:solidFill>
                  <a:srgbClr val="66B689"/>
                </a:solidFill>
                <a:latin typeface="Calibri"/>
                <a:ea typeface="Calibri"/>
                <a:cs typeface="Calibri"/>
                <a:sym typeface="Calibri"/>
              </a:rPr>
              <a:t>+230</a:t>
            </a:r>
            <a:endParaRPr b="0" i="0" sz="4000" u="none" cap="none" strike="noStrike">
              <a:solidFill>
                <a:schemeClr val="dk1"/>
              </a:solidFill>
              <a:latin typeface="Calibri"/>
              <a:ea typeface="Calibri"/>
              <a:cs typeface="Calibri"/>
              <a:sym typeface="Calibri"/>
            </a:endParaRPr>
          </a:p>
        </p:txBody>
      </p:sp>
      <p:sp>
        <p:nvSpPr>
          <p:cNvPr id="155" name="Google Shape;155;p7"/>
          <p:cNvSpPr txBox="1"/>
          <p:nvPr/>
        </p:nvSpPr>
        <p:spPr>
          <a:xfrm>
            <a:off x="6446520" y="4218127"/>
            <a:ext cx="2148840" cy="34701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9D3E0"/>
              </a:buClr>
              <a:buSzPts val="1300"/>
              <a:buFont typeface="Calibri"/>
              <a:buNone/>
            </a:pPr>
            <a:r>
              <a:rPr b="0" i="0" lang="en-US" sz="1300" u="none" cap="none" strike="noStrike">
                <a:solidFill>
                  <a:srgbClr val="C9D3E0"/>
                </a:solidFill>
                <a:latin typeface="Calibri"/>
                <a:ea typeface="Calibri"/>
                <a:cs typeface="Calibri"/>
                <a:sym typeface="Calibri"/>
              </a:rPr>
              <a:t>in two days, Sep 15–16, 2025</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A47"/>
        </a:solidFill>
      </p:bgPr>
    </p:bg>
    <p:spTree>
      <p:nvGrpSpPr>
        <p:cNvPr id="160" name="Shape 160"/>
        <p:cNvGrpSpPr/>
        <p:nvPr/>
      </p:nvGrpSpPr>
      <p:grpSpPr>
        <a:xfrm>
          <a:off x="0" y="0"/>
          <a:ext cx="0" cy="0"/>
          <a:chOff x="0" y="0"/>
          <a:chExt cx="0" cy="0"/>
        </a:xfrm>
      </p:grpSpPr>
      <p:sp>
        <p:nvSpPr>
          <p:cNvPr id="161" name="Google Shape;161;p8"/>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400"/>
              <a:buFont typeface="Calibri"/>
              <a:buNone/>
            </a:pPr>
            <a:r>
              <a:rPr b="1" i="0" lang="en-US" sz="3400" u="none" cap="none" strike="noStrike">
                <a:solidFill>
                  <a:srgbClr val="FFFFFF"/>
                </a:solidFill>
                <a:latin typeface="Calibri"/>
                <a:ea typeface="Calibri"/>
                <a:cs typeface="Calibri"/>
                <a:sym typeface="Calibri"/>
              </a:rPr>
              <a:t>Two major releases</a:t>
            </a:r>
            <a:endParaRPr b="0" i="0" sz="3400" u="none" cap="none" strike="noStrike">
              <a:solidFill>
                <a:schemeClr val="dk1"/>
              </a:solidFill>
              <a:latin typeface="Calibri"/>
              <a:ea typeface="Calibri"/>
              <a:cs typeface="Calibri"/>
              <a:sym typeface="Calibri"/>
            </a:endParaRPr>
          </a:p>
        </p:txBody>
      </p:sp>
      <p:pic>
        <p:nvPicPr>
          <p:cNvPr descr="Arkime_Logo_Mark_White3x.png" id="162" name="Google Shape;162;p8"/>
          <p:cNvPicPr preferRelativeResize="0"/>
          <p:nvPr/>
        </p:nvPicPr>
        <p:blipFill rotWithShape="1">
          <a:blip r:embed="rId3">
            <a:alphaModFix/>
          </a:blip>
          <a:srcRect b="0" l="0" r="0" t="0"/>
          <a:stretch/>
        </p:blipFill>
        <p:spPr>
          <a:xfrm>
            <a:off x="8391394" y="274320"/>
            <a:ext cx="295406" cy="566928"/>
          </a:xfrm>
          <a:prstGeom prst="rect">
            <a:avLst/>
          </a:prstGeom>
          <a:noFill/>
          <a:ln>
            <a:noFill/>
          </a:ln>
        </p:spPr>
      </p:pic>
      <p:sp>
        <p:nvSpPr>
          <p:cNvPr id="163" name="Google Shape;163;p8"/>
          <p:cNvSpPr/>
          <p:nvPr/>
        </p:nvSpPr>
        <p:spPr>
          <a:xfrm>
            <a:off x="457200" y="1097280"/>
            <a:ext cx="4023360" cy="3611880"/>
          </a:xfrm>
          <a:prstGeom prst="roundRect">
            <a:avLst>
              <a:gd fmla="val 2532"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txBox="1"/>
          <p:nvPr/>
        </p:nvSpPr>
        <p:spPr>
          <a:xfrm>
            <a:off x="731520" y="1261872"/>
            <a:ext cx="35661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600"/>
              <a:buFont typeface="Calibri"/>
              <a:buNone/>
            </a:pPr>
            <a:r>
              <a:rPr b="1" i="0" lang="en-US" sz="2600" u="none" cap="none" strike="noStrike">
                <a:solidFill>
                  <a:srgbClr val="FFFFFF"/>
                </a:solidFill>
                <a:latin typeface="Calibri"/>
                <a:ea typeface="Calibri"/>
                <a:cs typeface="Calibri"/>
                <a:sym typeface="Calibri"/>
              </a:rPr>
              <a:t>Arkime 5</a:t>
            </a:r>
            <a:endParaRPr b="0" i="0" sz="2600" u="none" cap="none" strike="noStrike">
              <a:solidFill>
                <a:schemeClr val="dk1"/>
              </a:solidFill>
              <a:latin typeface="Calibri"/>
              <a:ea typeface="Calibri"/>
              <a:cs typeface="Calibri"/>
              <a:sym typeface="Calibri"/>
            </a:endParaRPr>
          </a:p>
        </p:txBody>
      </p:sp>
      <p:sp>
        <p:nvSpPr>
          <p:cNvPr id="165" name="Google Shape;165;p8"/>
          <p:cNvSpPr txBox="1"/>
          <p:nvPr/>
        </p:nvSpPr>
        <p:spPr>
          <a:xfrm>
            <a:off x="731520" y="1645920"/>
            <a:ext cx="35661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F7DB5"/>
              </a:buClr>
              <a:buSzPts val="1300"/>
              <a:buFont typeface="Calibri"/>
              <a:buNone/>
            </a:pPr>
            <a:r>
              <a:rPr b="0" i="0" lang="en-US" sz="1300" u="none" cap="none" strike="noStrike">
                <a:solidFill>
                  <a:srgbClr val="2F7DB5"/>
                </a:solidFill>
                <a:latin typeface="Calibri"/>
                <a:ea typeface="Calibri"/>
                <a:cs typeface="Calibri"/>
                <a:sym typeface="Calibri"/>
              </a:rPr>
              <a:t>February 6, 2024</a:t>
            </a:r>
            <a:endParaRPr b="0" i="0" sz="1300" u="none" cap="none" strike="noStrike">
              <a:solidFill>
                <a:schemeClr val="dk1"/>
              </a:solidFill>
              <a:latin typeface="Calibri"/>
              <a:ea typeface="Calibri"/>
              <a:cs typeface="Calibri"/>
              <a:sym typeface="Calibri"/>
            </a:endParaRPr>
          </a:p>
        </p:txBody>
      </p:sp>
      <p:sp>
        <p:nvSpPr>
          <p:cNvPr id="166" name="Google Shape;166;p8"/>
          <p:cNvSpPr txBox="1"/>
          <p:nvPr/>
        </p:nvSpPr>
        <p:spPr>
          <a:xfrm>
            <a:off x="731520" y="2194560"/>
            <a:ext cx="3566160" cy="201168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FFFFFF"/>
              </a:buClr>
              <a:buSzPts val="1400"/>
              <a:buFont typeface="Calibri"/>
              <a:buChar char="•"/>
            </a:pPr>
            <a:r>
              <a:rPr b="0" i="0" lang="en-US" sz="1400" u="none" cap="none" strike="noStrike">
                <a:solidFill>
                  <a:srgbClr val="FFFFFF"/>
                </a:solidFill>
                <a:latin typeface="Calibri"/>
                <a:ea typeface="Calibri"/>
                <a:cs typeface="Calibri"/>
                <a:sym typeface="Calibri"/>
              </a:rPr>
              <a:t>Unified config: ini / json / yaml</a:t>
            </a:r>
            <a:endParaRPr b="0" i="0" sz="14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FFFFFF"/>
              </a:buClr>
              <a:buSzPts val="1400"/>
              <a:buFont typeface="Calibri"/>
              <a:buChar char="•"/>
            </a:pPr>
            <a:r>
              <a:rPr b="0" i="0" lang="en-US" sz="1400" u="none" cap="none" strike="noStrike">
                <a:solidFill>
                  <a:srgbClr val="FFFFFF"/>
                </a:solidFill>
                <a:latin typeface="Calibri"/>
                <a:ea typeface="Calibri"/>
                <a:cs typeface="Calibri"/>
                <a:sym typeface="Calibri"/>
              </a:rPr>
              <a:t>Unified auth with authMode</a:t>
            </a:r>
            <a:endParaRPr b="0" i="0" sz="14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FFFFFF"/>
              </a:buClr>
              <a:buSzPts val="1400"/>
              <a:buFont typeface="Calibri"/>
              <a:buChar char="•"/>
            </a:pPr>
            <a:r>
              <a:rPr b="0" i="0" lang="en-US" sz="1400" u="none" cap="none" strike="noStrike">
                <a:solidFill>
                  <a:srgbClr val="FFFFFF"/>
                </a:solidFill>
                <a:latin typeface="Calibri"/>
                <a:ea typeface="Calibri"/>
                <a:cs typeface="Calibri"/>
                <a:sym typeface="Calibri"/>
              </a:rPr>
              <a:t>JA4 fingerprints</a:t>
            </a:r>
            <a:endParaRPr b="0" i="0" sz="14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FFFFFF"/>
              </a:buClr>
              <a:buSzPts val="1400"/>
              <a:buFont typeface="Calibri"/>
              <a:buChar char="•"/>
            </a:pPr>
            <a:r>
              <a:rPr b="0" i="0" lang="en-US" sz="1400" u="none" cap="none" strike="noStrike">
                <a:solidFill>
                  <a:srgbClr val="FFFFFF"/>
                </a:solidFill>
                <a:latin typeface="Calibri"/>
                <a:ea typeface="Calibri"/>
                <a:cs typeface="Calibri"/>
                <a:sym typeface="Calibri"/>
              </a:rPr>
              <a:t>PCAP schemes: S3, HTTP, SQS</a:t>
            </a:r>
            <a:endParaRPr b="0" i="0" sz="14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FFFFFF"/>
              </a:buClr>
              <a:buSzPts val="1400"/>
              <a:buFont typeface="Calibri"/>
              <a:buChar char="•"/>
            </a:pPr>
            <a:r>
              <a:rPr b="0" i="0" lang="en-US" sz="1400" u="none" cap="none" strike="noStrike">
                <a:solidFill>
                  <a:srgbClr val="FFFFFF"/>
                </a:solidFill>
                <a:latin typeface="Calibri"/>
                <a:ea typeface="Calibri"/>
                <a:cs typeface="Calibri"/>
                <a:sym typeface="Calibri"/>
              </a:rPr>
              <a:t>Cont3xt bulk search</a:t>
            </a:r>
            <a:endParaRPr b="0" i="0" sz="14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FFFFFF"/>
              </a:buClr>
              <a:buSzPts val="1400"/>
              <a:buFont typeface="Calibri"/>
              <a:buChar char="•"/>
            </a:pPr>
            <a:r>
              <a:rPr b="0" i="0" lang="en-US" sz="1400" u="none" cap="none" strike="noStrike">
                <a:solidFill>
                  <a:srgbClr val="FFFFFF"/>
                </a:solidFill>
                <a:latin typeface="Calibri"/>
                <a:ea typeface="Calibri"/>
                <a:cs typeface="Calibri"/>
                <a:sym typeface="Calibri"/>
              </a:rPr>
              <a:t>Official Docker images</a:t>
            </a:r>
            <a:endParaRPr b="0" i="0" sz="1400" u="none" cap="none" strike="noStrike">
              <a:solidFill>
                <a:schemeClr val="dk1"/>
              </a:solidFill>
              <a:latin typeface="Calibri"/>
              <a:ea typeface="Calibri"/>
              <a:cs typeface="Calibri"/>
              <a:sym typeface="Calibri"/>
            </a:endParaRPr>
          </a:p>
        </p:txBody>
      </p:sp>
      <p:sp>
        <p:nvSpPr>
          <p:cNvPr id="167" name="Google Shape;167;p8">
            <a:hlinkClick r:id="rId4"/>
          </p:cNvPr>
          <p:cNvSpPr txBox="1"/>
          <p:nvPr/>
        </p:nvSpPr>
        <p:spPr>
          <a:xfrm>
            <a:off x="731520" y="4315968"/>
            <a:ext cx="3566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F7DB5"/>
              </a:buClr>
              <a:buSzPts val="1200"/>
              <a:buFont typeface="Calibri"/>
              <a:buNone/>
            </a:pPr>
            <a:r>
              <a:rPr b="0" i="0" lang="en-US" sz="1200" u="sng" cap="none" strike="noStrike">
                <a:solidFill>
                  <a:srgbClr val="2F7DB5"/>
                </a:solidFill>
                <a:latin typeface="Calibri"/>
                <a:ea typeface="Calibri"/>
                <a:cs typeface="Calibri"/>
                <a:sym typeface="Calibri"/>
                <a:hlinkClick r:id="rId5">
                  <a:extLst>
                    <a:ext uri="{A12FA001-AC4F-418D-AE19-62706E023703}">
                      <ahyp:hlinkClr val="tx"/>
                    </a:ext>
                  </a:extLst>
                </a:hlinkClick>
              </a:rPr>
              <a:t>arkime.com/release-v5</a:t>
            </a:r>
            <a:endParaRPr b="0" i="0" sz="1200" u="none" cap="none" strike="noStrike">
              <a:solidFill>
                <a:schemeClr val="dk1"/>
              </a:solidFill>
              <a:latin typeface="Calibri"/>
              <a:ea typeface="Calibri"/>
              <a:cs typeface="Calibri"/>
              <a:sym typeface="Calibri"/>
            </a:endParaRPr>
          </a:p>
        </p:txBody>
      </p:sp>
      <p:sp>
        <p:nvSpPr>
          <p:cNvPr id="168" name="Google Shape;168;p8"/>
          <p:cNvSpPr/>
          <p:nvPr/>
        </p:nvSpPr>
        <p:spPr>
          <a:xfrm>
            <a:off x="4663440" y="1097280"/>
            <a:ext cx="4023360" cy="3611880"/>
          </a:xfrm>
          <a:prstGeom prst="roundRect">
            <a:avLst>
              <a:gd fmla="val 2532"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8"/>
          <p:cNvSpPr txBox="1"/>
          <p:nvPr/>
        </p:nvSpPr>
        <p:spPr>
          <a:xfrm>
            <a:off x="4937760" y="1261872"/>
            <a:ext cx="35661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600"/>
              <a:buFont typeface="Calibri"/>
              <a:buNone/>
            </a:pPr>
            <a:r>
              <a:rPr b="1" i="0" lang="en-US" sz="2600" u="none" cap="none" strike="noStrike">
                <a:solidFill>
                  <a:srgbClr val="FFFFFF"/>
                </a:solidFill>
                <a:latin typeface="Calibri"/>
                <a:ea typeface="Calibri"/>
                <a:cs typeface="Calibri"/>
                <a:sym typeface="Calibri"/>
              </a:rPr>
              <a:t>Arkime 6</a:t>
            </a:r>
            <a:endParaRPr b="0" i="0" sz="2600" u="none" cap="none" strike="noStrike">
              <a:solidFill>
                <a:schemeClr val="dk1"/>
              </a:solidFill>
              <a:latin typeface="Calibri"/>
              <a:ea typeface="Calibri"/>
              <a:cs typeface="Calibri"/>
              <a:sym typeface="Calibri"/>
            </a:endParaRPr>
          </a:p>
        </p:txBody>
      </p:sp>
      <p:sp>
        <p:nvSpPr>
          <p:cNvPr id="170" name="Google Shape;170;p8"/>
          <p:cNvSpPr txBox="1"/>
          <p:nvPr/>
        </p:nvSpPr>
        <p:spPr>
          <a:xfrm>
            <a:off x="4937760" y="1645920"/>
            <a:ext cx="35661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B689"/>
              </a:buClr>
              <a:buSzPts val="1300"/>
              <a:buFont typeface="Calibri"/>
              <a:buNone/>
            </a:pPr>
            <a:r>
              <a:rPr b="0" i="0" lang="en-US" sz="1300" u="none" cap="none" strike="noStrike">
                <a:solidFill>
                  <a:srgbClr val="66B689"/>
                </a:solidFill>
                <a:latin typeface="Calibri"/>
                <a:ea typeface="Calibri"/>
                <a:cs typeface="Calibri"/>
                <a:sym typeface="Calibri"/>
              </a:rPr>
              <a:t>March 2, 2026</a:t>
            </a:r>
            <a:endParaRPr b="0" i="0" sz="1300" u="none" cap="none" strike="noStrike">
              <a:solidFill>
                <a:schemeClr val="dk1"/>
              </a:solidFill>
              <a:latin typeface="Calibri"/>
              <a:ea typeface="Calibri"/>
              <a:cs typeface="Calibri"/>
              <a:sym typeface="Calibri"/>
            </a:endParaRPr>
          </a:p>
        </p:txBody>
      </p:sp>
      <p:sp>
        <p:nvSpPr>
          <p:cNvPr id="171" name="Google Shape;171;p8"/>
          <p:cNvSpPr txBox="1"/>
          <p:nvPr/>
        </p:nvSpPr>
        <p:spPr>
          <a:xfrm>
            <a:off x="4937760" y="2194560"/>
            <a:ext cx="3566160" cy="201168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FFFFFF"/>
              </a:buClr>
              <a:buSzPts val="1400"/>
              <a:buFont typeface="Calibri"/>
              <a:buChar char="•"/>
            </a:pPr>
            <a:r>
              <a:rPr b="0" i="0" lang="en-US" sz="1400" u="none" cap="none" strike="noStrike">
                <a:solidFill>
                  <a:srgbClr val="FFFFFF"/>
                </a:solidFill>
                <a:latin typeface="Calibri"/>
                <a:ea typeface="Calibri"/>
                <a:cs typeface="Calibri"/>
                <a:sym typeface="Calibri"/>
              </a:rPr>
              <a:t>Python parsers and classifiers</a:t>
            </a:r>
            <a:endParaRPr b="0" i="0" sz="14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FFFFFF"/>
              </a:buClr>
              <a:buSzPts val="1400"/>
              <a:buFont typeface="Calibri"/>
              <a:buChar char="•"/>
            </a:pPr>
            <a:r>
              <a:rPr b="0" i="0" lang="en-US" sz="1400" u="none" cap="none" strike="noStrike">
                <a:solidFill>
                  <a:srgbClr val="FFFFFF"/>
                </a:solidFill>
                <a:latin typeface="Calibri"/>
                <a:ea typeface="Calibri"/>
                <a:cs typeface="Calibri"/>
                <a:sym typeface="Calibri"/>
              </a:rPr>
              <a:t>Corrupt / unknown packets as sessions</a:t>
            </a:r>
            <a:endParaRPr b="0" i="0" sz="14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FFFFFF"/>
              </a:buClr>
              <a:buSzPts val="1400"/>
              <a:buFont typeface="Calibri"/>
              <a:buChar char="•"/>
            </a:pPr>
            <a:r>
              <a:rPr b="0" i="0" lang="en-US" sz="1400" u="none" cap="none" strike="noStrike">
                <a:solidFill>
                  <a:srgbClr val="FFFFFF"/>
                </a:solidFill>
                <a:latin typeface="Calibri"/>
                <a:ea typeface="Calibri"/>
                <a:cs typeface="Calibri"/>
                <a:sym typeface="Calibri"/>
              </a:rPr>
              <a:t>30+ new protocol parsers</a:t>
            </a:r>
            <a:endParaRPr b="0" i="0" sz="14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FFFFFF"/>
              </a:buClr>
              <a:buSzPts val="1400"/>
              <a:buFont typeface="Calibri"/>
              <a:buChar char="•"/>
            </a:pPr>
            <a:r>
              <a:rPr b="0" i="0" lang="en-US" sz="1400" u="none" cap="none" strike="noStrike">
                <a:solidFill>
                  <a:srgbClr val="FFFFFF"/>
                </a:solidFill>
                <a:latin typeface="Calibri"/>
                <a:ea typeface="Calibri"/>
                <a:cs typeface="Calibri"/>
                <a:sym typeface="Calibri"/>
              </a:rPr>
              <a:t>5x faster PCAP, 2x faster hunts</a:t>
            </a:r>
            <a:endParaRPr b="0" i="0" sz="14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FFFFFF"/>
              </a:buClr>
              <a:buSzPts val="1400"/>
              <a:buFont typeface="Calibri"/>
              <a:buChar char="•"/>
            </a:pPr>
            <a:r>
              <a:rPr b="0" i="0" lang="en-US" sz="1400" u="none" cap="none" strike="noStrike">
                <a:solidFill>
                  <a:srgbClr val="FFFFFF"/>
                </a:solidFill>
                <a:latin typeface="Calibri"/>
                <a:ea typeface="Calibri"/>
                <a:cs typeface="Calibri"/>
                <a:sym typeface="Calibri"/>
              </a:rPr>
              <a:t>Vue 3, Arkime Tab, Sankey, i18n</a:t>
            </a:r>
            <a:endParaRPr b="0" i="0" sz="14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FFFFFF"/>
              </a:buClr>
              <a:buSzPts val="1400"/>
              <a:buFont typeface="Calibri"/>
              <a:buChar char="•"/>
            </a:pPr>
            <a:r>
              <a:rPr b="0" i="0" lang="en-US" sz="1400" u="none" cap="none" strike="noStrike">
                <a:solidFill>
                  <a:srgbClr val="FFFFFF"/>
                </a:solidFill>
                <a:latin typeface="Calibri"/>
                <a:ea typeface="Calibri"/>
                <a:cs typeface="Calibri"/>
                <a:sym typeface="Calibri"/>
              </a:rPr>
              <a:t>FreeBSD, Homebrew, Alkeme</a:t>
            </a:r>
            <a:endParaRPr b="0" i="0" sz="1400" u="none" cap="none" strike="noStrike">
              <a:solidFill>
                <a:schemeClr val="dk1"/>
              </a:solidFill>
              <a:latin typeface="Calibri"/>
              <a:ea typeface="Calibri"/>
              <a:cs typeface="Calibri"/>
              <a:sym typeface="Calibri"/>
            </a:endParaRPr>
          </a:p>
        </p:txBody>
      </p:sp>
      <p:sp>
        <p:nvSpPr>
          <p:cNvPr id="172" name="Google Shape;172;p8">
            <a:hlinkClick r:id="rId6"/>
          </p:cNvPr>
          <p:cNvSpPr txBox="1"/>
          <p:nvPr/>
        </p:nvSpPr>
        <p:spPr>
          <a:xfrm>
            <a:off x="4937760" y="4315968"/>
            <a:ext cx="3566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B689"/>
              </a:buClr>
              <a:buSzPts val="1200"/>
              <a:buFont typeface="Calibri"/>
              <a:buNone/>
            </a:pPr>
            <a:r>
              <a:rPr b="0" i="0" lang="en-US" sz="1200" u="sng" cap="none" strike="noStrike">
                <a:solidFill>
                  <a:srgbClr val="66B689"/>
                </a:solidFill>
                <a:latin typeface="Calibri"/>
                <a:ea typeface="Calibri"/>
                <a:cs typeface="Calibri"/>
                <a:sym typeface="Calibri"/>
                <a:hlinkClick r:id="rId7">
                  <a:extLst>
                    <a:ext uri="{A12FA001-AC4F-418D-AE19-62706E023703}">
                      <ahyp:hlinkClr val="tx"/>
                    </a:ext>
                  </a:extLst>
                </a:hlinkClick>
              </a:rPr>
              <a:t>arkime.com/release-v6</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A47"/>
        </a:solidFill>
      </p:bgPr>
    </p:bg>
    <p:spTree>
      <p:nvGrpSpPr>
        <p:cNvPr id="177" name="Shape 177"/>
        <p:cNvGrpSpPr/>
        <p:nvPr/>
      </p:nvGrpSpPr>
      <p:grpSpPr>
        <a:xfrm>
          <a:off x="0" y="0"/>
          <a:ext cx="0" cy="0"/>
          <a:chOff x="0" y="0"/>
          <a:chExt cx="0" cy="0"/>
        </a:xfrm>
      </p:grpSpPr>
      <p:pic>
        <p:nvPicPr>
          <p:cNvPr descr="Arkime_Logo_Mark_White3x.png" id="178" name="Google Shape;178;p9"/>
          <p:cNvPicPr preferRelativeResize="0"/>
          <p:nvPr/>
        </p:nvPicPr>
        <p:blipFill rotWithShape="1">
          <a:blip r:embed="rId3">
            <a:alphaModFix/>
          </a:blip>
          <a:srcRect b="0" l="0" r="0" t="0"/>
          <a:stretch/>
        </p:blipFill>
        <p:spPr>
          <a:xfrm>
            <a:off x="640080" y="1417320"/>
            <a:ext cx="1048215" cy="2011680"/>
          </a:xfrm>
          <a:prstGeom prst="rect">
            <a:avLst/>
          </a:prstGeom>
          <a:noFill/>
          <a:ln>
            <a:noFill/>
          </a:ln>
        </p:spPr>
      </p:pic>
      <p:sp>
        <p:nvSpPr>
          <p:cNvPr id="179" name="Google Shape;179;p9"/>
          <p:cNvSpPr txBox="1"/>
          <p:nvPr/>
        </p:nvSpPr>
        <p:spPr>
          <a:xfrm>
            <a:off x="2103120" y="1371600"/>
            <a:ext cx="64008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800"/>
              <a:buFont typeface="Calibri"/>
              <a:buNone/>
            </a:pPr>
            <a:r>
              <a:rPr b="1" i="0" lang="en-US" sz="4800" u="none" cap="none" strike="noStrike">
                <a:solidFill>
                  <a:srgbClr val="FFFFFF"/>
                </a:solidFill>
                <a:latin typeface="Calibri"/>
                <a:ea typeface="Calibri"/>
                <a:cs typeface="Calibri"/>
                <a:sym typeface="Calibri"/>
              </a:rPr>
              <a:t>Arkime 5</a:t>
            </a:r>
            <a:endParaRPr b="0" i="0" sz="4800" u="none" cap="none" strike="noStrike">
              <a:solidFill>
                <a:schemeClr val="dk1"/>
              </a:solidFill>
              <a:latin typeface="Calibri"/>
              <a:ea typeface="Calibri"/>
              <a:cs typeface="Calibri"/>
              <a:sym typeface="Calibri"/>
            </a:endParaRPr>
          </a:p>
        </p:txBody>
      </p:sp>
      <p:sp>
        <p:nvSpPr>
          <p:cNvPr id="180" name="Google Shape;180;p9"/>
          <p:cNvSpPr txBox="1"/>
          <p:nvPr/>
        </p:nvSpPr>
        <p:spPr>
          <a:xfrm>
            <a:off x="2103120" y="2148840"/>
            <a:ext cx="64008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B689"/>
              </a:buClr>
              <a:buSzPts val="2000"/>
              <a:buFont typeface="Calibri"/>
              <a:buNone/>
            </a:pPr>
            <a:r>
              <a:rPr b="0" i="0" lang="en-US" sz="2000" u="none" cap="none" strike="noStrike">
                <a:solidFill>
                  <a:srgbClr val="66B689"/>
                </a:solidFill>
                <a:latin typeface="Calibri"/>
                <a:ea typeface="Calibri"/>
                <a:cs typeface="Calibri"/>
                <a:sym typeface="Calibri"/>
              </a:rPr>
              <a:t>February 6, 2024</a:t>
            </a:r>
            <a:endParaRPr b="0" i="0" sz="2000" u="none" cap="none" strike="noStrike">
              <a:solidFill>
                <a:schemeClr val="dk1"/>
              </a:solidFill>
              <a:latin typeface="Calibri"/>
              <a:ea typeface="Calibri"/>
              <a:cs typeface="Calibri"/>
              <a:sym typeface="Calibri"/>
            </a:endParaRPr>
          </a:p>
        </p:txBody>
      </p:sp>
      <p:sp>
        <p:nvSpPr>
          <p:cNvPr id="181" name="Google Shape;181;p9"/>
          <p:cNvSpPr txBox="1"/>
          <p:nvPr/>
        </p:nvSpPr>
        <p:spPr>
          <a:xfrm>
            <a:off x="2103120" y="2606040"/>
            <a:ext cx="64008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D3E0"/>
              </a:buClr>
              <a:buSzPts val="1600"/>
              <a:buFont typeface="Calibri"/>
              <a:buNone/>
            </a:pPr>
            <a:r>
              <a:rPr b="0" i="0" lang="en-US" sz="1600" u="none" cap="none" strike="noStrike">
                <a:solidFill>
                  <a:srgbClr val="C9D3E0"/>
                </a:solidFill>
                <a:latin typeface="Calibri"/>
                <a:ea typeface="Calibri"/>
                <a:cs typeface="Calibri"/>
                <a:sym typeface="Calibri"/>
              </a:rPr>
              <a:t>Unified config, unified auth, JA4, PCAP schemes, Docker, Cont3xt bulk search</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6" name="Shape 186"/>
        <p:cNvGrpSpPr/>
        <p:nvPr/>
      </p:nvGrpSpPr>
      <p:grpSpPr>
        <a:xfrm>
          <a:off x="0" y="0"/>
          <a:ext cx="0" cy="0"/>
          <a:chOff x="0" y="0"/>
          <a:chExt cx="0" cy="0"/>
        </a:xfrm>
      </p:grpSpPr>
      <p:sp>
        <p:nvSpPr>
          <p:cNvPr id="187" name="Google Shape;187;p10"/>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Unified configuration</a:t>
            </a:r>
            <a:endParaRPr b="0" i="0" sz="3400" u="none" cap="none" strike="noStrike">
              <a:solidFill>
                <a:schemeClr val="dk1"/>
              </a:solidFill>
              <a:latin typeface="Calibri"/>
              <a:ea typeface="Calibri"/>
              <a:cs typeface="Calibri"/>
              <a:sym typeface="Calibri"/>
            </a:endParaRPr>
          </a:p>
        </p:txBody>
      </p:sp>
      <p:sp>
        <p:nvSpPr>
          <p:cNvPr id="188" name="Google Shape;188;p10"/>
          <p:cNvSpPr/>
          <p:nvPr/>
        </p:nvSpPr>
        <p:spPr>
          <a:xfrm>
            <a:off x="8092440" y="292608"/>
            <a:ext cx="621792" cy="621792"/>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0"/>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v5</a:t>
            </a:r>
            <a:endParaRPr b="0" i="0" sz="2000" u="none" cap="none" strike="noStrike">
              <a:solidFill>
                <a:schemeClr val="dk1"/>
              </a:solidFill>
              <a:latin typeface="Calibri"/>
              <a:ea typeface="Calibri"/>
              <a:cs typeface="Calibri"/>
              <a:sym typeface="Calibri"/>
            </a:endParaRPr>
          </a:p>
        </p:txBody>
      </p:sp>
      <p:sp>
        <p:nvSpPr>
          <p:cNvPr id="190" name="Google Shape;190;p10"/>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1" name="Google Shape;191;p10"/>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192" name="Google Shape;192;p10"/>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Every Arkime app shares one config subsystem</a:t>
            </a:r>
            <a:endParaRPr b="0" i="0" sz="1700" u="none" cap="none" strike="noStrike">
              <a:solidFill>
                <a:schemeClr val="dk1"/>
              </a:solidFill>
              <a:latin typeface="Calibri"/>
              <a:ea typeface="Calibri"/>
              <a:cs typeface="Calibri"/>
              <a:sym typeface="Calibri"/>
            </a:endParaRPr>
          </a:p>
        </p:txBody>
      </p:sp>
      <p:sp>
        <p:nvSpPr>
          <p:cNvPr id="193" name="Google Shape;193;p10"/>
          <p:cNvSpPr txBox="1"/>
          <p:nvPr/>
        </p:nvSpPr>
        <p:spPr>
          <a:xfrm>
            <a:off x="457200" y="1874520"/>
            <a:ext cx="3931920" cy="274320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capture, viewer, cont3xt, WISE, parliament, esproxy all read config the same way</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Formats: ini, json, or yaml</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json and yaml use native lists, no more semicolon strings</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Load from a file, http(s), OpenSearch / Elasticsearch, or redis (v6)</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Override anything with ARKIME__setting environment variables</a:t>
            </a:r>
            <a:endParaRPr b="0" i="0" sz="1400" u="none" cap="none" strike="noStrike">
              <a:solidFill>
                <a:schemeClr val="dk1"/>
              </a:solidFill>
              <a:latin typeface="Calibri"/>
              <a:ea typeface="Calibri"/>
              <a:cs typeface="Calibri"/>
              <a:sym typeface="Calibri"/>
            </a:endParaRPr>
          </a:p>
        </p:txBody>
      </p:sp>
      <p:sp>
        <p:nvSpPr>
          <p:cNvPr id="194" name="Google Shape;194;p10"/>
          <p:cNvSpPr/>
          <p:nvPr/>
        </p:nvSpPr>
        <p:spPr>
          <a:xfrm>
            <a:off x="4572000" y="1783080"/>
            <a:ext cx="4114800" cy="2834640"/>
          </a:xfrm>
          <a:prstGeom prst="roundRect">
            <a:avLst>
              <a:gd fmla="val 2581"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0"/>
          <p:cNvSpPr txBox="1"/>
          <p:nvPr/>
        </p:nvSpPr>
        <p:spPr>
          <a:xfrm>
            <a:off x="4754880" y="1920240"/>
            <a:ext cx="3749040" cy="2560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6EDF3"/>
              </a:buClr>
              <a:buSzPts val="1100"/>
              <a:buFont typeface="Courier New"/>
              <a:buNone/>
            </a:pPr>
            <a:r>
              <a:rPr b="0" i="0" lang="en-US" sz="1100" u="none" cap="none" strike="noStrike">
                <a:solidFill>
                  <a:srgbClr val="E6EDF3"/>
                </a:solidFill>
                <a:latin typeface="Courier New"/>
                <a:ea typeface="Courier New"/>
                <a:cs typeface="Courier New"/>
                <a:sym typeface="Courier New"/>
              </a:rPr>
              <a:t># config.ini</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100"/>
              <a:buFont typeface="Courier New"/>
              <a:buNone/>
            </a:pPr>
            <a:r>
              <a:rPr b="0" i="0" lang="en-US" sz="1100" u="none" cap="none" strike="noStrike">
                <a:solidFill>
                  <a:srgbClr val="E6EDF3"/>
                </a:solidFill>
                <a:latin typeface="Courier New"/>
                <a:ea typeface="Courier New"/>
                <a:cs typeface="Courier New"/>
                <a:sym typeface="Courier New"/>
              </a:rPr>
              <a:t>[default]</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100"/>
              <a:buFont typeface="Courier New"/>
              <a:buNone/>
            </a:pPr>
            <a:r>
              <a:rPr b="0" i="0" lang="en-US" sz="1100" u="none" cap="none" strike="noStrike">
                <a:solidFill>
                  <a:srgbClr val="E6EDF3"/>
                </a:solidFill>
                <a:latin typeface="Courier New"/>
                <a:ea typeface="Courier New"/>
                <a:cs typeface="Courier New"/>
                <a:sym typeface="Courier New"/>
              </a:rPr>
              <a:t>interface=eth0;eth1</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100"/>
              <a:buFont typeface="Courier New"/>
              <a:buNone/>
            </a:pPr>
            <a:r>
              <a:rPr b="0" i="0" lang="en-US" sz="1100" u="none" cap="none" strike="noStrike">
                <a:solidFill>
                  <a:srgbClr val="E6EDF3"/>
                </a:solidFill>
                <a:latin typeface="Courier New"/>
                <a:ea typeface="Courier New"/>
                <a:cs typeface="Courier New"/>
                <a:sym typeface="Courier New"/>
              </a:rPr>
              <a:t># config.yaml</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100"/>
              <a:buFont typeface="Courier New"/>
              <a:buNone/>
            </a:pPr>
            <a:r>
              <a:rPr b="0" i="0" lang="en-US" sz="1100" u="none" cap="none" strike="noStrike">
                <a:solidFill>
                  <a:srgbClr val="E6EDF3"/>
                </a:solidFill>
                <a:latin typeface="Courier New"/>
                <a:ea typeface="Courier New"/>
                <a:cs typeface="Courier New"/>
                <a:sym typeface="Courier New"/>
              </a:rPr>
              <a:t>default:</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100"/>
              <a:buFont typeface="Courier New"/>
              <a:buNone/>
            </a:pPr>
            <a:r>
              <a:rPr b="0" i="0" lang="en-US" sz="1100" u="none" cap="none" strike="noStrike">
                <a:solidFill>
                  <a:srgbClr val="E6EDF3"/>
                </a:solidFill>
                <a:latin typeface="Courier New"/>
                <a:ea typeface="Courier New"/>
                <a:cs typeface="Courier New"/>
                <a:sym typeface="Courier New"/>
              </a:rPr>
              <a:t>  interface:</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100"/>
              <a:buFont typeface="Courier New"/>
              <a:buNone/>
            </a:pPr>
            <a:r>
              <a:rPr b="0" i="0" lang="en-US" sz="1100" u="none" cap="none" strike="noStrike">
                <a:solidFill>
                  <a:srgbClr val="E6EDF3"/>
                </a:solidFill>
                <a:latin typeface="Courier New"/>
                <a:ea typeface="Courier New"/>
                <a:cs typeface="Courier New"/>
                <a:sym typeface="Courier New"/>
              </a:rPr>
              <a:t>    - eth0</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100"/>
              <a:buFont typeface="Courier New"/>
              <a:buNone/>
            </a:pPr>
            <a:r>
              <a:rPr b="0" i="0" lang="en-US" sz="1100" u="none" cap="none" strike="noStrike">
                <a:solidFill>
                  <a:srgbClr val="E6EDF3"/>
                </a:solidFill>
                <a:latin typeface="Courier New"/>
                <a:ea typeface="Courier New"/>
                <a:cs typeface="Courier New"/>
                <a:sym typeface="Courier New"/>
              </a:rPr>
              <a:t>    - eth1</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100"/>
              <a:buFont typeface="Courier New"/>
              <a:buNone/>
            </a:pPr>
            <a:r>
              <a:rPr b="0" i="0" lang="en-US" sz="1100" u="none" cap="none" strike="noStrike">
                <a:solidFill>
                  <a:srgbClr val="E6EDF3"/>
                </a:solidFill>
                <a:latin typeface="Courier New"/>
                <a:ea typeface="Courier New"/>
                <a:cs typeface="Courier New"/>
                <a:sym typeface="Courier New"/>
              </a:rPr>
              <a:t># pull config from a URL</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100"/>
              <a:buFont typeface="Courier New"/>
              <a:buNone/>
            </a:pPr>
            <a:r>
              <a:rPr b="0" i="0" lang="en-US" sz="1100" u="none" cap="none" strike="noStrike">
                <a:solidFill>
                  <a:srgbClr val="E6EDF3"/>
                </a:solidFill>
                <a:latin typeface="Courier New"/>
                <a:ea typeface="Courier New"/>
                <a:cs typeface="Courier New"/>
                <a:sym typeface="Courier New"/>
              </a:rPr>
              <a:t>capture -c https://cfg.example.com/arkime.yaml</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0" name="Shape 200"/>
        <p:cNvGrpSpPr/>
        <p:nvPr/>
      </p:nvGrpSpPr>
      <p:grpSpPr>
        <a:xfrm>
          <a:off x="0" y="0"/>
          <a:ext cx="0" cy="0"/>
          <a:chOff x="0" y="0"/>
          <a:chExt cx="0" cy="0"/>
        </a:xfrm>
      </p:grpSpPr>
      <p:sp>
        <p:nvSpPr>
          <p:cNvPr id="201" name="Google Shape;201;p11"/>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Unified authentication</a:t>
            </a:r>
            <a:endParaRPr b="0" i="0" sz="3400" u="none" cap="none" strike="noStrike">
              <a:solidFill>
                <a:schemeClr val="dk1"/>
              </a:solidFill>
              <a:latin typeface="Calibri"/>
              <a:ea typeface="Calibri"/>
              <a:cs typeface="Calibri"/>
              <a:sym typeface="Calibri"/>
            </a:endParaRPr>
          </a:p>
        </p:txBody>
      </p:sp>
      <p:sp>
        <p:nvSpPr>
          <p:cNvPr id="202" name="Google Shape;202;p11"/>
          <p:cNvSpPr/>
          <p:nvPr/>
        </p:nvSpPr>
        <p:spPr>
          <a:xfrm>
            <a:off x="8092440" y="292608"/>
            <a:ext cx="621792" cy="621792"/>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1"/>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v5</a:t>
            </a:r>
            <a:endParaRPr b="0" i="0" sz="2000" u="none" cap="none" strike="noStrike">
              <a:solidFill>
                <a:schemeClr val="dk1"/>
              </a:solidFill>
              <a:latin typeface="Calibri"/>
              <a:ea typeface="Calibri"/>
              <a:cs typeface="Calibri"/>
              <a:sym typeface="Calibri"/>
            </a:endParaRPr>
          </a:p>
        </p:txBody>
      </p:sp>
      <p:sp>
        <p:nvSpPr>
          <p:cNvPr id="204" name="Google Shape;204;p11"/>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5" name="Google Shape;205;p11"/>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206" name="Google Shape;206;p11"/>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One authMode setting for every app</a:t>
            </a:r>
            <a:endParaRPr b="0" i="0" sz="1700" u="none" cap="none" strike="noStrike">
              <a:solidFill>
                <a:schemeClr val="dk1"/>
              </a:solidFill>
              <a:latin typeface="Calibri"/>
              <a:ea typeface="Calibri"/>
              <a:cs typeface="Calibri"/>
              <a:sym typeface="Calibri"/>
            </a:endParaRPr>
          </a:p>
        </p:txBody>
      </p:sp>
      <p:sp>
        <p:nvSpPr>
          <p:cNvPr id="207" name="Google Shape;207;p11"/>
          <p:cNvSpPr txBox="1"/>
          <p:nvPr/>
        </p:nvSpPr>
        <p:spPr>
          <a:xfrm>
            <a:off x="457200" y="1874520"/>
            <a:ext cx="4206240" cy="274320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Default changed from anonymous to digest</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Parliament dropped its own JWT login and uses common auth</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Map OIDC or header groups to Arkime roles with user-role-mappings</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New settings: logoutUrl, authOIDCScope, login message for form auth</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Arkime 6: users inherit permissions from their roles</a:t>
            </a:r>
            <a:endParaRPr b="0" i="0" sz="1400" u="none" cap="none" strike="noStrike">
              <a:solidFill>
                <a:schemeClr val="dk1"/>
              </a:solidFill>
              <a:latin typeface="Calibri"/>
              <a:ea typeface="Calibri"/>
              <a:cs typeface="Calibri"/>
              <a:sym typeface="Calibri"/>
            </a:endParaRPr>
          </a:p>
        </p:txBody>
      </p:sp>
      <p:sp>
        <p:nvSpPr>
          <p:cNvPr id="208" name="Google Shape;208;p11"/>
          <p:cNvSpPr/>
          <p:nvPr/>
        </p:nvSpPr>
        <p:spPr>
          <a:xfrm>
            <a:off x="4892040" y="1874520"/>
            <a:ext cx="667512" cy="347472"/>
          </a:xfrm>
          <a:prstGeom prst="roundRect">
            <a:avLst>
              <a:gd fmla="val 3947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1"/>
          <p:cNvSpPr txBox="1"/>
          <p:nvPr/>
        </p:nvSpPr>
        <p:spPr>
          <a:xfrm>
            <a:off x="4892040" y="1874520"/>
            <a:ext cx="66751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4213D"/>
              </a:buClr>
              <a:buSzPts val="1100"/>
              <a:buFont typeface="Courier New"/>
              <a:buNone/>
            </a:pPr>
            <a:r>
              <a:rPr b="0" i="0" lang="en-US" sz="1100" u="none" cap="none" strike="noStrike">
                <a:solidFill>
                  <a:srgbClr val="14213D"/>
                </a:solidFill>
                <a:latin typeface="Courier New"/>
                <a:ea typeface="Courier New"/>
                <a:cs typeface="Courier New"/>
                <a:sym typeface="Courier New"/>
              </a:rPr>
              <a:t>digest</a:t>
            </a:r>
            <a:endParaRPr b="0" i="0" sz="1100" u="none" cap="none" strike="noStrike">
              <a:solidFill>
                <a:schemeClr val="dk1"/>
              </a:solidFill>
              <a:latin typeface="Calibri"/>
              <a:ea typeface="Calibri"/>
              <a:cs typeface="Calibri"/>
              <a:sym typeface="Calibri"/>
            </a:endParaRPr>
          </a:p>
        </p:txBody>
      </p:sp>
      <p:sp>
        <p:nvSpPr>
          <p:cNvPr id="210" name="Google Shape;210;p11"/>
          <p:cNvSpPr/>
          <p:nvPr/>
        </p:nvSpPr>
        <p:spPr>
          <a:xfrm>
            <a:off x="5669280" y="1874520"/>
            <a:ext cx="589788" cy="347472"/>
          </a:xfrm>
          <a:prstGeom prst="roundRect">
            <a:avLst>
              <a:gd fmla="val 3947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txBox="1"/>
          <p:nvPr/>
        </p:nvSpPr>
        <p:spPr>
          <a:xfrm>
            <a:off x="5669280" y="1874520"/>
            <a:ext cx="589788"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4213D"/>
              </a:buClr>
              <a:buSzPts val="1100"/>
              <a:buFont typeface="Courier New"/>
              <a:buNone/>
            </a:pPr>
            <a:r>
              <a:rPr b="0" i="0" lang="en-US" sz="1100" u="none" cap="none" strike="noStrike">
                <a:solidFill>
                  <a:srgbClr val="14213D"/>
                </a:solidFill>
                <a:latin typeface="Courier New"/>
                <a:ea typeface="Courier New"/>
                <a:cs typeface="Courier New"/>
                <a:sym typeface="Courier New"/>
              </a:rPr>
              <a:t>basic</a:t>
            </a:r>
            <a:endParaRPr b="0" i="0" sz="1100" u="none" cap="none" strike="noStrike">
              <a:solidFill>
                <a:schemeClr val="dk1"/>
              </a:solidFill>
              <a:latin typeface="Calibri"/>
              <a:ea typeface="Calibri"/>
              <a:cs typeface="Calibri"/>
              <a:sym typeface="Calibri"/>
            </a:endParaRPr>
          </a:p>
        </p:txBody>
      </p:sp>
      <p:sp>
        <p:nvSpPr>
          <p:cNvPr id="212" name="Google Shape;212;p11"/>
          <p:cNvSpPr/>
          <p:nvPr/>
        </p:nvSpPr>
        <p:spPr>
          <a:xfrm>
            <a:off x="6368796" y="1874520"/>
            <a:ext cx="512064" cy="347472"/>
          </a:xfrm>
          <a:prstGeom prst="roundRect">
            <a:avLst>
              <a:gd fmla="val 3947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txBox="1"/>
          <p:nvPr/>
        </p:nvSpPr>
        <p:spPr>
          <a:xfrm>
            <a:off x="6368796" y="1874520"/>
            <a:ext cx="512064"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4213D"/>
              </a:buClr>
              <a:buSzPts val="1100"/>
              <a:buFont typeface="Courier New"/>
              <a:buNone/>
            </a:pPr>
            <a:r>
              <a:rPr b="0" i="0" lang="en-US" sz="1100" u="none" cap="none" strike="noStrike">
                <a:solidFill>
                  <a:srgbClr val="14213D"/>
                </a:solidFill>
                <a:latin typeface="Courier New"/>
                <a:ea typeface="Courier New"/>
                <a:cs typeface="Courier New"/>
                <a:sym typeface="Courier New"/>
              </a:rPr>
              <a:t>form</a:t>
            </a:r>
            <a:endParaRPr b="0" i="0" sz="1100" u="none" cap="none" strike="noStrike">
              <a:solidFill>
                <a:schemeClr val="dk1"/>
              </a:solidFill>
              <a:latin typeface="Calibri"/>
              <a:ea typeface="Calibri"/>
              <a:cs typeface="Calibri"/>
              <a:sym typeface="Calibri"/>
            </a:endParaRPr>
          </a:p>
        </p:txBody>
      </p:sp>
      <p:sp>
        <p:nvSpPr>
          <p:cNvPr id="214" name="Google Shape;214;p11"/>
          <p:cNvSpPr/>
          <p:nvPr/>
        </p:nvSpPr>
        <p:spPr>
          <a:xfrm>
            <a:off x="6990588" y="1874520"/>
            <a:ext cx="978408" cy="347472"/>
          </a:xfrm>
          <a:prstGeom prst="roundRect">
            <a:avLst>
              <a:gd fmla="val 3947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1"/>
          <p:cNvSpPr txBox="1"/>
          <p:nvPr/>
        </p:nvSpPr>
        <p:spPr>
          <a:xfrm>
            <a:off x="6990588" y="1874520"/>
            <a:ext cx="978408"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4213D"/>
              </a:buClr>
              <a:buSzPts val="1100"/>
              <a:buFont typeface="Courier New"/>
              <a:buNone/>
            </a:pPr>
            <a:r>
              <a:rPr b="0" i="0" lang="en-US" sz="1100" u="none" cap="none" strike="noStrike">
                <a:solidFill>
                  <a:srgbClr val="14213D"/>
                </a:solidFill>
                <a:latin typeface="Courier New"/>
                <a:ea typeface="Courier New"/>
                <a:cs typeface="Courier New"/>
                <a:sym typeface="Courier New"/>
              </a:rPr>
              <a:t>basic+form</a:t>
            </a:r>
            <a:endParaRPr b="0" i="0" sz="1100" u="none" cap="none" strike="noStrike">
              <a:solidFill>
                <a:schemeClr val="dk1"/>
              </a:solidFill>
              <a:latin typeface="Calibri"/>
              <a:ea typeface="Calibri"/>
              <a:cs typeface="Calibri"/>
              <a:sym typeface="Calibri"/>
            </a:endParaRPr>
          </a:p>
        </p:txBody>
      </p:sp>
      <p:sp>
        <p:nvSpPr>
          <p:cNvPr id="216" name="Google Shape;216;p11"/>
          <p:cNvSpPr/>
          <p:nvPr/>
        </p:nvSpPr>
        <p:spPr>
          <a:xfrm>
            <a:off x="8078724" y="1874520"/>
            <a:ext cx="512064" cy="347472"/>
          </a:xfrm>
          <a:prstGeom prst="roundRect">
            <a:avLst>
              <a:gd fmla="val 3947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txBox="1"/>
          <p:nvPr/>
        </p:nvSpPr>
        <p:spPr>
          <a:xfrm>
            <a:off x="8078724" y="1874520"/>
            <a:ext cx="512064"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4213D"/>
              </a:buClr>
              <a:buSzPts val="1100"/>
              <a:buFont typeface="Courier New"/>
              <a:buNone/>
            </a:pPr>
            <a:r>
              <a:rPr b="0" i="0" lang="en-US" sz="1100" u="none" cap="none" strike="noStrike">
                <a:solidFill>
                  <a:srgbClr val="14213D"/>
                </a:solidFill>
                <a:latin typeface="Courier New"/>
                <a:ea typeface="Courier New"/>
                <a:cs typeface="Courier New"/>
                <a:sym typeface="Courier New"/>
              </a:rPr>
              <a:t>oidc</a:t>
            </a:r>
            <a:endParaRPr b="0" i="0" sz="1100" u="none" cap="none" strike="noStrike">
              <a:solidFill>
                <a:schemeClr val="dk1"/>
              </a:solidFill>
              <a:latin typeface="Calibri"/>
              <a:ea typeface="Calibri"/>
              <a:cs typeface="Calibri"/>
              <a:sym typeface="Calibri"/>
            </a:endParaRPr>
          </a:p>
        </p:txBody>
      </p:sp>
      <p:sp>
        <p:nvSpPr>
          <p:cNvPr id="218" name="Google Shape;218;p11"/>
          <p:cNvSpPr/>
          <p:nvPr/>
        </p:nvSpPr>
        <p:spPr>
          <a:xfrm>
            <a:off x="4892040" y="2331720"/>
            <a:ext cx="978408" cy="347472"/>
          </a:xfrm>
          <a:prstGeom prst="roundRect">
            <a:avLst>
              <a:gd fmla="val 3947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1"/>
          <p:cNvSpPr txBox="1"/>
          <p:nvPr/>
        </p:nvSpPr>
        <p:spPr>
          <a:xfrm>
            <a:off x="4892040" y="2331720"/>
            <a:ext cx="978408"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4213D"/>
              </a:buClr>
              <a:buSzPts val="1100"/>
              <a:buFont typeface="Courier New"/>
              <a:buNone/>
            </a:pPr>
            <a:r>
              <a:rPr b="0" i="0" lang="en-US" sz="1100" u="none" cap="none" strike="noStrike">
                <a:solidFill>
                  <a:srgbClr val="14213D"/>
                </a:solidFill>
                <a:latin typeface="Courier New"/>
                <a:ea typeface="Courier New"/>
                <a:cs typeface="Courier New"/>
                <a:sym typeface="Courier New"/>
              </a:rPr>
              <a:t>basic+oidc</a:t>
            </a:r>
            <a:endParaRPr b="0" i="0" sz="1100" u="none" cap="none" strike="noStrike">
              <a:solidFill>
                <a:schemeClr val="dk1"/>
              </a:solidFill>
              <a:latin typeface="Calibri"/>
              <a:ea typeface="Calibri"/>
              <a:cs typeface="Calibri"/>
              <a:sym typeface="Calibri"/>
            </a:endParaRPr>
          </a:p>
        </p:txBody>
      </p:sp>
      <p:sp>
        <p:nvSpPr>
          <p:cNvPr id="220" name="Google Shape;220;p11"/>
          <p:cNvSpPr/>
          <p:nvPr/>
        </p:nvSpPr>
        <p:spPr>
          <a:xfrm>
            <a:off x="5980176" y="2331720"/>
            <a:ext cx="667512" cy="347472"/>
          </a:xfrm>
          <a:prstGeom prst="roundRect">
            <a:avLst>
              <a:gd fmla="val 3947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txBox="1"/>
          <p:nvPr/>
        </p:nvSpPr>
        <p:spPr>
          <a:xfrm>
            <a:off x="5980176" y="2331720"/>
            <a:ext cx="66751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4213D"/>
              </a:buClr>
              <a:buSzPts val="1100"/>
              <a:buFont typeface="Courier New"/>
              <a:buNone/>
            </a:pPr>
            <a:r>
              <a:rPr b="0" i="0" lang="en-US" sz="1100" u="none" cap="none" strike="noStrike">
                <a:solidFill>
                  <a:srgbClr val="14213D"/>
                </a:solidFill>
                <a:latin typeface="Courier New"/>
                <a:ea typeface="Courier New"/>
                <a:cs typeface="Courier New"/>
                <a:sym typeface="Courier New"/>
              </a:rPr>
              <a:t>header</a:t>
            </a:r>
            <a:endParaRPr b="0" i="0" sz="1100" u="none" cap="none" strike="noStrike">
              <a:solidFill>
                <a:schemeClr val="dk1"/>
              </a:solidFill>
              <a:latin typeface="Calibri"/>
              <a:ea typeface="Calibri"/>
              <a:cs typeface="Calibri"/>
              <a:sym typeface="Calibri"/>
            </a:endParaRPr>
          </a:p>
        </p:txBody>
      </p:sp>
      <p:sp>
        <p:nvSpPr>
          <p:cNvPr id="222" name="Google Shape;222;p11"/>
          <p:cNvSpPr/>
          <p:nvPr/>
        </p:nvSpPr>
        <p:spPr>
          <a:xfrm>
            <a:off x="6757416" y="2331720"/>
            <a:ext cx="978408" cy="347472"/>
          </a:xfrm>
          <a:prstGeom prst="roundRect">
            <a:avLst>
              <a:gd fmla="val 3947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1"/>
          <p:cNvSpPr txBox="1"/>
          <p:nvPr/>
        </p:nvSpPr>
        <p:spPr>
          <a:xfrm>
            <a:off x="6757416" y="2331720"/>
            <a:ext cx="978408"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4213D"/>
              </a:buClr>
              <a:buSzPts val="1100"/>
              <a:buFont typeface="Courier New"/>
              <a:buNone/>
            </a:pPr>
            <a:r>
              <a:rPr b="0" i="0" lang="en-US" sz="1100" u="none" cap="none" strike="noStrike">
                <a:solidFill>
                  <a:srgbClr val="14213D"/>
                </a:solidFill>
                <a:latin typeface="Courier New"/>
                <a:ea typeface="Courier New"/>
                <a:cs typeface="Courier New"/>
                <a:sym typeface="Courier New"/>
              </a:rPr>
              <a:t>header-jwt</a:t>
            </a:r>
            <a:endParaRPr b="0" i="0" sz="1100" u="none" cap="none" strike="noStrike">
              <a:solidFill>
                <a:schemeClr val="dk1"/>
              </a:solidFill>
              <a:latin typeface="Calibri"/>
              <a:ea typeface="Calibri"/>
              <a:cs typeface="Calibri"/>
              <a:sym typeface="Calibri"/>
            </a:endParaRPr>
          </a:p>
        </p:txBody>
      </p:sp>
      <p:sp>
        <p:nvSpPr>
          <p:cNvPr id="224" name="Google Shape;224;p11"/>
          <p:cNvSpPr/>
          <p:nvPr/>
        </p:nvSpPr>
        <p:spPr>
          <a:xfrm>
            <a:off x="4892040" y="2788920"/>
            <a:ext cx="978408" cy="347472"/>
          </a:xfrm>
          <a:prstGeom prst="roundRect">
            <a:avLst>
              <a:gd fmla="val 3947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txBox="1"/>
          <p:nvPr/>
        </p:nvSpPr>
        <p:spPr>
          <a:xfrm>
            <a:off x="4892040" y="2788920"/>
            <a:ext cx="978408"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4213D"/>
              </a:buClr>
              <a:buSzPts val="1100"/>
              <a:buFont typeface="Courier New"/>
              <a:buNone/>
            </a:pPr>
            <a:r>
              <a:rPr b="0" i="0" lang="en-US" sz="1100" u="none" cap="none" strike="noStrike">
                <a:solidFill>
                  <a:srgbClr val="14213D"/>
                </a:solidFill>
                <a:latin typeface="Courier New"/>
                <a:ea typeface="Courier New"/>
                <a:cs typeface="Courier New"/>
                <a:sym typeface="Courier New"/>
              </a:rPr>
              <a:t>headerOnly</a:t>
            </a:r>
            <a:endParaRPr b="0" i="0" sz="1100" u="none" cap="none" strike="noStrike">
              <a:solidFill>
                <a:schemeClr val="dk1"/>
              </a:solidFill>
              <a:latin typeface="Calibri"/>
              <a:ea typeface="Calibri"/>
              <a:cs typeface="Calibri"/>
              <a:sym typeface="Calibri"/>
            </a:endParaRPr>
          </a:p>
        </p:txBody>
      </p:sp>
      <p:sp>
        <p:nvSpPr>
          <p:cNvPr id="226" name="Google Shape;226;p11"/>
          <p:cNvSpPr/>
          <p:nvPr/>
        </p:nvSpPr>
        <p:spPr>
          <a:xfrm>
            <a:off x="5980176" y="2788920"/>
            <a:ext cx="1211580" cy="347472"/>
          </a:xfrm>
          <a:prstGeom prst="roundRect">
            <a:avLst>
              <a:gd fmla="val 3947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txBox="1"/>
          <p:nvPr/>
        </p:nvSpPr>
        <p:spPr>
          <a:xfrm>
            <a:off x="5980176" y="2788920"/>
            <a:ext cx="1211580"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4213D"/>
              </a:buClr>
              <a:buSzPts val="1100"/>
              <a:buFont typeface="Courier New"/>
              <a:buNone/>
            </a:pPr>
            <a:r>
              <a:rPr b="0" i="0" lang="en-US" sz="1100" u="none" cap="none" strike="noStrike">
                <a:solidFill>
                  <a:srgbClr val="14213D"/>
                </a:solidFill>
                <a:latin typeface="Courier New"/>
                <a:ea typeface="Courier New"/>
                <a:cs typeface="Courier New"/>
                <a:sym typeface="Courier New"/>
              </a:rPr>
              <a:t>header+digest</a:t>
            </a:r>
            <a:endParaRPr b="0" i="0" sz="1100" u="none" cap="none" strike="noStrike">
              <a:solidFill>
                <a:schemeClr val="dk1"/>
              </a:solidFill>
              <a:latin typeface="Calibri"/>
              <a:ea typeface="Calibri"/>
              <a:cs typeface="Calibri"/>
              <a:sym typeface="Calibri"/>
            </a:endParaRPr>
          </a:p>
        </p:txBody>
      </p:sp>
      <p:sp>
        <p:nvSpPr>
          <p:cNvPr id="228" name="Google Shape;228;p11"/>
          <p:cNvSpPr/>
          <p:nvPr/>
        </p:nvSpPr>
        <p:spPr>
          <a:xfrm>
            <a:off x="7301484" y="2788920"/>
            <a:ext cx="1133856" cy="347472"/>
          </a:xfrm>
          <a:prstGeom prst="roundRect">
            <a:avLst>
              <a:gd fmla="val 3947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1"/>
          <p:cNvSpPr txBox="1"/>
          <p:nvPr/>
        </p:nvSpPr>
        <p:spPr>
          <a:xfrm>
            <a:off x="7301484" y="2788920"/>
            <a:ext cx="1133856"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4213D"/>
              </a:buClr>
              <a:buSzPts val="1100"/>
              <a:buFont typeface="Courier New"/>
              <a:buNone/>
            </a:pPr>
            <a:r>
              <a:rPr b="0" i="0" lang="en-US" sz="1100" u="none" cap="none" strike="noStrike">
                <a:solidFill>
                  <a:srgbClr val="14213D"/>
                </a:solidFill>
                <a:latin typeface="Courier New"/>
                <a:ea typeface="Courier New"/>
                <a:cs typeface="Courier New"/>
                <a:sym typeface="Courier New"/>
              </a:rPr>
              <a:t>header+basic</a:t>
            </a:r>
            <a:endParaRPr b="0" i="0" sz="1100" u="none" cap="none" strike="noStrike">
              <a:solidFill>
                <a:schemeClr val="dk1"/>
              </a:solidFill>
              <a:latin typeface="Calibri"/>
              <a:ea typeface="Calibri"/>
              <a:cs typeface="Calibri"/>
              <a:sym typeface="Calibri"/>
            </a:endParaRPr>
          </a:p>
        </p:txBody>
      </p:sp>
      <p:sp>
        <p:nvSpPr>
          <p:cNvPr id="230" name="Google Shape;230;p11"/>
          <p:cNvSpPr/>
          <p:nvPr/>
        </p:nvSpPr>
        <p:spPr>
          <a:xfrm>
            <a:off x="4892040" y="3246120"/>
            <a:ext cx="434340" cy="347472"/>
          </a:xfrm>
          <a:prstGeom prst="roundRect">
            <a:avLst>
              <a:gd fmla="val 3947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txBox="1"/>
          <p:nvPr/>
        </p:nvSpPr>
        <p:spPr>
          <a:xfrm>
            <a:off x="4892040" y="3246120"/>
            <a:ext cx="434340"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4213D"/>
              </a:buClr>
              <a:buSzPts val="1100"/>
              <a:buFont typeface="Courier New"/>
              <a:buNone/>
            </a:pPr>
            <a:r>
              <a:rPr b="0" i="0" lang="en-US" sz="1100" u="none" cap="none" strike="noStrike">
                <a:solidFill>
                  <a:srgbClr val="14213D"/>
                </a:solidFill>
                <a:latin typeface="Courier New"/>
                <a:ea typeface="Courier New"/>
                <a:cs typeface="Courier New"/>
                <a:sym typeface="Courier New"/>
              </a:rPr>
              <a:t>s2s</a:t>
            </a:r>
            <a:endParaRPr b="0" i="0" sz="1100" u="none" cap="none" strike="noStrike">
              <a:solidFill>
                <a:schemeClr val="dk1"/>
              </a:solidFill>
              <a:latin typeface="Calibri"/>
              <a:ea typeface="Calibri"/>
              <a:cs typeface="Calibri"/>
              <a:sym typeface="Calibri"/>
            </a:endParaRPr>
          </a:p>
        </p:txBody>
      </p:sp>
      <p:sp>
        <p:nvSpPr>
          <p:cNvPr id="232" name="Google Shape;232;p11"/>
          <p:cNvSpPr/>
          <p:nvPr/>
        </p:nvSpPr>
        <p:spPr>
          <a:xfrm>
            <a:off x="5436108" y="3246120"/>
            <a:ext cx="900684" cy="347472"/>
          </a:xfrm>
          <a:prstGeom prst="roundRect">
            <a:avLst>
              <a:gd fmla="val 3947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txBox="1"/>
          <p:nvPr/>
        </p:nvSpPr>
        <p:spPr>
          <a:xfrm>
            <a:off x="5436108" y="3246120"/>
            <a:ext cx="900684"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4213D"/>
              </a:buClr>
              <a:buSzPts val="1100"/>
              <a:buFont typeface="Courier New"/>
              <a:buNone/>
            </a:pPr>
            <a:r>
              <a:rPr b="0" i="0" lang="en-US" sz="1100" u="none" cap="none" strike="noStrike">
                <a:solidFill>
                  <a:srgbClr val="14213D"/>
                </a:solidFill>
                <a:latin typeface="Courier New"/>
                <a:ea typeface="Courier New"/>
                <a:cs typeface="Courier New"/>
                <a:sym typeface="Courier New"/>
              </a:rPr>
              <a:t>anonymous</a:t>
            </a:r>
            <a:endParaRPr b="0" i="0" sz="1100" u="none" cap="none" strike="noStrike">
              <a:solidFill>
                <a:schemeClr val="dk1"/>
              </a:solidFill>
              <a:latin typeface="Calibri"/>
              <a:ea typeface="Calibri"/>
              <a:cs typeface="Calibri"/>
              <a:sym typeface="Calibri"/>
            </a:endParaRPr>
          </a:p>
        </p:txBody>
      </p:sp>
      <p:sp>
        <p:nvSpPr>
          <p:cNvPr id="234" name="Google Shape;234;p11"/>
          <p:cNvSpPr txBox="1"/>
          <p:nvPr/>
        </p:nvSpPr>
        <p:spPr>
          <a:xfrm>
            <a:off x="4892040" y="3776472"/>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E6B7E"/>
              </a:buClr>
              <a:buSzPts val="1100"/>
              <a:buFont typeface="Calibri"/>
              <a:buNone/>
            </a:pPr>
            <a:r>
              <a:rPr b="0" i="0" lang="en-US" sz="1100" u="none" cap="none" strike="noStrike">
                <a:solidFill>
                  <a:srgbClr val="5E6B7E"/>
                </a:solidFill>
                <a:latin typeface="Calibri"/>
                <a:ea typeface="Calibri"/>
                <a:cs typeface="Calibri"/>
                <a:sym typeface="Calibri"/>
              </a:rPr>
              <a:t>authMode values</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9" name="Shape 239"/>
        <p:cNvGrpSpPr/>
        <p:nvPr/>
      </p:nvGrpSpPr>
      <p:grpSpPr>
        <a:xfrm>
          <a:off x="0" y="0"/>
          <a:ext cx="0" cy="0"/>
          <a:chOff x="0" y="0"/>
          <a:chExt cx="0" cy="0"/>
        </a:xfrm>
      </p:grpSpPr>
      <p:sp>
        <p:nvSpPr>
          <p:cNvPr id="240" name="Google Shape;240;p12"/>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JA4 fingerprints</a:t>
            </a:r>
            <a:endParaRPr b="0" i="0" sz="3400" u="none" cap="none" strike="noStrike">
              <a:solidFill>
                <a:schemeClr val="dk1"/>
              </a:solidFill>
              <a:latin typeface="Calibri"/>
              <a:ea typeface="Calibri"/>
              <a:cs typeface="Calibri"/>
              <a:sym typeface="Calibri"/>
            </a:endParaRPr>
          </a:p>
        </p:txBody>
      </p:sp>
      <p:sp>
        <p:nvSpPr>
          <p:cNvPr id="241" name="Google Shape;241;p12"/>
          <p:cNvSpPr/>
          <p:nvPr/>
        </p:nvSpPr>
        <p:spPr>
          <a:xfrm>
            <a:off x="8092440" y="292608"/>
            <a:ext cx="621792" cy="621792"/>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2"/>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v5</a:t>
            </a:r>
            <a:endParaRPr b="0" i="0" sz="2000" u="none" cap="none" strike="noStrike">
              <a:solidFill>
                <a:schemeClr val="dk1"/>
              </a:solidFill>
              <a:latin typeface="Calibri"/>
              <a:ea typeface="Calibri"/>
              <a:cs typeface="Calibri"/>
              <a:sym typeface="Calibri"/>
            </a:endParaRPr>
          </a:p>
        </p:txBody>
      </p:sp>
      <p:sp>
        <p:nvSpPr>
          <p:cNvPr id="243" name="Google Shape;243;p12"/>
          <p:cNvSpPr/>
          <p:nvPr/>
        </p:nvSpPr>
        <p:spPr>
          <a:xfrm>
            <a:off x="457200" y="1143000"/>
            <a:ext cx="548640" cy="54864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4" name="Google Shape;244;p12"/>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245" name="Google Shape;245;p12"/>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JA4 built in, JA4+ as a plugin</a:t>
            </a:r>
            <a:endParaRPr b="0" i="0" sz="1700" u="none" cap="none" strike="noStrike">
              <a:solidFill>
                <a:schemeClr val="dk1"/>
              </a:solidFill>
              <a:latin typeface="Calibri"/>
              <a:ea typeface="Calibri"/>
              <a:cs typeface="Calibri"/>
              <a:sym typeface="Calibri"/>
            </a:endParaRPr>
          </a:p>
        </p:txBody>
      </p:sp>
      <p:sp>
        <p:nvSpPr>
          <p:cNvPr id="246" name="Google Shape;246;p12"/>
          <p:cNvSpPr/>
          <p:nvPr/>
        </p:nvSpPr>
        <p:spPr>
          <a:xfrm>
            <a:off x="457200" y="1874520"/>
            <a:ext cx="8229600" cy="566928"/>
          </a:xfrm>
          <a:prstGeom prst="roundRect">
            <a:avLst>
              <a:gd fmla="val 1612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2"/>
          <p:cNvSpPr txBox="1"/>
          <p:nvPr/>
        </p:nvSpPr>
        <p:spPr>
          <a:xfrm>
            <a:off x="640080" y="1874520"/>
            <a:ext cx="201168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ourier New"/>
              <a:buNone/>
            </a:pPr>
            <a:r>
              <a:rPr b="1" i="0" lang="en-US" sz="1300" u="none" cap="none" strike="noStrike">
                <a:solidFill>
                  <a:srgbClr val="14213D"/>
                </a:solidFill>
                <a:latin typeface="Courier New"/>
                <a:ea typeface="Courier New"/>
                <a:cs typeface="Courier New"/>
                <a:sym typeface="Courier New"/>
              </a:rPr>
              <a:t>tls.ja4</a:t>
            </a:r>
            <a:endParaRPr b="0" i="0" sz="1300" u="none" cap="none" strike="noStrike">
              <a:solidFill>
                <a:schemeClr val="dk1"/>
              </a:solidFill>
              <a:latin typeface="Calibri"/>
              <a:ea typeface="Calibri"/>
              <a:cs typeface="Calibri"/>
              <a:sym typeface="Calibri"/>
            </a:endParaRPr>
          </a:p>
        </p:txBody>
      </p:sp>
      <p:sp>
        <p:nvSpPr>
          <p:cNvPr id="248" name="Google Shape;248;p12"/>
          <p:cNvSpPr txBox="1"/>
          <p:nvPr/>
        </p:nvSpPr>
        <p:spPr>
          <a:xfrm>
            <a:off x="2743200" y="1874520"/>
            <a:ext cx="576072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400"/>
              <a:buFont typeface="Calibri"/>
              <a:buNone/>
            </a:pPr>
            <a:r>
              <a:rPr b="0" i="0" lang="en-US" sz="1400" u="none" cap="none" strike="noStrike">
                <a:solidFill>
                  <a:srgbClr val="14213D"/>
                </a:solidFill>
                <a:latin typeface="Calibri"/>
                <a:ea typeface="Calibri"/>
                <a:cs typeface="Calibri"/>
                <a:sym typeface="Calibri"/>
              </a:rPr>
              <a:t>TLS client hello, including SMTP STARTTLS and DTLS. Ships in capture.</a:t>
            </a:r>
            <a:endParaRPr b="0" i="0" sz="1400" u="none" cap="none" strike="noStrike">
              <a:solidFill>
                <a:schemeClr val="dk1"/>
              </a:solidFill>
              <a:latin typeface="Calibri"/>
              <a:ea typeface="Calibri"/>
              <a:cs typeface="Calibri"/>
              <a:sym typeface="Calibri"/>
            </a:endParaRPr>
          </a:p>
        </p:txBody>
      </p:sp>
      <p:sp>
        <p:nvSpPr>
          <p:cNvPr id="249" name="Google Shape;249;p12"/>
          <p:cNvSpPr/>
          <p:nvPr/>
        </p:nvSpPr>
        <p:spPr>
          <a:xfrm>
            <a:off x="457200" y="2551176"/>
            <a:ext cx="8229600" cy="566928"/>
          </a:xfrm>
          <a:prstGeom prst="roundRect">
            <a:avLst>
              <a:gd fmla="val 1612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2"/>
          <p:cNvSpPr txBox="1"/>
          <p:nvPr/>
        </p:nvSpPr>
        <p:spPr>
          <a:xfrm>
            <a:off x="640080" y="2551176"/>
            <a:ext cx="201168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ourier New"/>
              <a:buNone/>
            </a:pPr>
            <a:r>
              <a:rPr b="1" i="0" lang="en-US" sz="1300" u="none" cap="none" strike="noStrike">
                <a:solidFill>
                  <a:srgbClr val="14213D"/>
                </a:solidFill>
                <a:latin typeface="Courier New"/>
                <a:ea typeface="Courier New"/>
                <a:cs typeface="Courier New"/>
                <a:sym typeface="Courier New"/>
              </a:rPr>
              <a:t>ja4plus plugin</a:t>
            </a:r>
            <a:endParaRPr b="0" i="0" sz="1300" u="none" cap="none" strike="noStrike">
              <a:solidFill>
                <a:schemeClr val="dk1"/>
              </a:solidFill>
              <a:latin typeface="Calibri"/>
              <a:ea typeface="Calibri"/>
              <a:cs typeface="Calibri"/>
              <a:sym typeface="Calibri"/>
            </a:endParaRPr>
          </a:p>
        </p:txBody>
      </p:sp>
      <p:sp>
        <p:nvSpPr>
          <p:cNvPr id="251" name="Google Shape;251;p12"/>
          <p:cNvSpPr txBox="1"/>
          <p:nvPr/>
        </p:nvSpPr>
        <p:spPr>
          <a:xfrm>
            <a:off x="2743200" y="2551176"/>
            <a:ext cx="576072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400"/>
              <a:buFont typeface="Calibri"/>
              <a:buNone/>
            </a:pPr>
            <a:r>
              <a:rPr b="0" i="0" lang="en-US" sz="1400" u="none" cap="none" strike="noStrike">
                <a:solidFill>
                  <a:srgbClr val="14213D"/>
                </a:solidFill>
                <a:latin typeface="Calibri"/>
                <a:ea typeface="Calibri"/>
                <a:cs typeface="Calibri"/>
                <a:sym typeface="Calibri"/>
              </a:rPr>
              <a:t>JA4S, JA4H, JA4X, JA4T, JA4TS, JA4D, and JA4D6. Installed separately.</a:t>
            </a:r>
            <a:endParaRPr b="0" i="0" sz="1400" u="none" cap="none" strike="noStrike">
              <a:solidFill>
                <a:schemeClr val="dk1"/>
              </a:solidFill>
              <a:latin typeface="Calibri"/>
              <a:ea typeface="Calibri"/>
              <a:cs typeface="Calibri"/>
              <a:sym typeface="Calibri"/>
            </a:endParaRPr>
          </a:p>
        </p:txBody>
      </p:sp>
      <p:sp>
        <p:nvSpPr>
          <p:cNvPr id="252" name="Google Shape;252;p12"/>
          <p:cNvSpPr/>
          <p:nvPr/>
        </p:nvSpPr>
        <p:spPr>
          <a:xfrm>
            <a:off x="457200" y="3227832"/>
            <a:ext cx="8229600" cy="566928"/>
          </a:xfrm>
          <a:prstGeom prst="roundRect">
            <a:avLst>
              <a:gd fmla="val 1612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2"/>
          <p:cNvSpPr txBox="1"/>
          <p:nvPr/>
        </p:nvSpPr>
        <p:spPr>
          <a:xfrm>
            <a:off x="640080" y="3227832"/>
            <a:ext cx="201168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ourier New"/>
              <a:buNone/>
            </a:pPr>
            <a:r>
              <a:rPr b="1" i="0" lang="en-US" sz="1300" u="none" cap="none" strike="noStrike">
                <a:solidFill>
                  <a:srgbClr val="14213D"/>
                </a:solidFill>
                <a:latin typeface="Courier New"/>
                <a:ea typeface="Courier New"/>
                <a:cs typeface="Courier New"/>
                <a:sym typeface="Courier New"/>
              </a:rPr>
              <a:t>cert.ja4x</a:t>
            </a:r>
            <a:endParaRPr b="0" i="0" sz="1300" u="none" cap="none" strike="noStrike">
              <a:solidFill>
                <a:schemeClr val="dk1"/>
              </a:solidFill>
              <a:latin typeface="Calibri"/>
              <a:ea typeface="Calibri"/>
              <a:cs typeface="Calibri"/>
              <a:sym typeface="Calibri"/>
            </a:endParaRPr>
          </a:p>
        </p:txBody>
      </p:sp>
      <p:sp>
        <p:nvSpPr>
          <p:cNvPr id="254" name="Google Shape;254;p12"/>
          <p:cNvSpPr txBox="1"/>
          <p:nvPr/>
        </p:nvSpPr>
        <p:spPr>
          <a:xfrm>
            <a:off x="2743200" y="3227832"/>
            <a:ext cx="576072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400"/>
              <a:buFont typeface="Calibri"/>
              <a:buNone/>
            </a:pPr>
            <a:r>
              <a:rPr b="0" i="0" lang="en-US" sz="1400" u="none" cap="none" strike="noStrike">
                <a:solidFill>
                  <a:srgbClr val="14213D"/>
                </a:solidFill>
                <a:latin typeface="Calibri"/>
                <a:ea typeface="Calibri"/>
                <a:cs typeface="Calibri"/>
                <a:sym typeface="Calibri"/>
              </a:rPr>
              <a:t>Certificate fingerprints, usable in rules and WISE.</a:t>
            </a:r>
            <a:endParaRPr b="0" i="0" sz="1400" u="none" cap="none" strike="noStrike">
              <a:solidFill>
                <a:schemeClr val="dk1"/>
              </a:solidFill>
              <a:latin typeface="Calibri"/>
              <a:ea typeface="Calibri"/>
              <a:cs typeface="Calibri"/>
              <a:sym typeface="Calibri"/>
            </a:endParaRPr>
          </a:p>
        </p:txBody>
      </p:sp>
      <p:sp>
        <p:nvSpPr>
          <p:cNvPr id="255" name="Google Shape;255;p12"/>
          <p:cNvSpPr/>
          <p:nvPr/>
        </p:nvSpPr>
        <p:spPr>
          <a:xfrm>
            <a:off x="457200" y="3904488"/>
            <a:ext cx="8229600" cy="566928"/>
          </a:xfrm>
          <a:prstGeom prst="roundRect">
            <a:avLst>
              <a:gd fmla="val 1612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2"/>
          <p:cNvSpPr txBox="1"/>
          <p:nvPr/>
        </p:nvSpPr>
        <p:spPr>
          <a:xfrm>
            <a:off x="640080" y="3904488"/>
            <a:ext cx="201168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ourier New"/>
              <a:buNone/>
            </a:pPr>
            <a:r>
              <a:rPr b="1" i="0" lang="en-US" sz="1300" u="none" cap="none" strike="noStrike">
                <a:solidFill>
                  <a:srgbClr val="14213D"/>
                </a:solidFill>
                <a:latin typeface="Courier New"/>
                <a:ea typeface="Courier New"/>
                <a:cs typeface="Courier New"/>
                <a:sym typeface="Courier New"/>
              </a:rPr>
              <a:t>Docker</a:t>
            </a:r>
            <a:endParaRPr b="0" i="0" sz="1300" u="none" cap="none" strike="noStrike">
              <a:solidFill>
                <a:schemeClr val="dk1"/>
              </a:solidFill>
              <a:latin typeface="Calibri"/>
              <a:ea typeface="Calibri"/>
              <a:cs typeface="Calibri"/>
              <a:sym typeface="Calibri"/>
            </a:endParaRPr>
          </a:p>
        </p:txBody>
      </p:sp>
      <p:sp>
        <p:nvSpPr>
          <p:cNvPr id="257" name="Google Shape;257;p12"/>
          <p:cNvSpPr txBox="1"/>
          <p:nvPr/>
        </p:nvSpPr>
        <p:spPr>
          <a:xfrm>
            <a:off x="2743200" y="3904488"/>
            <a:ext cx="576072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400"/>
              <a:buFont typeface="Calibri"/>
              <a:buNone/>
            </a:pPr>
            <a:r>
              <a:rPr b="0" i="0" lang="en-US" sz="1400" u="none" cap="none" strike="noStrike">
                <a:solidFill>
                  <a:srgbClr val="14213D"/>
                </a:solidFill>
                <a:latin typeface="Calibri"/>
                <a:ea typeface="Calibri"/>
                <a:cs typeface="Calibri"/>
                <a:sym typeface="Calibri"/>
              </a:rPr>
              <a:t>Separate ja4 images if you want the plugin in a container.</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62" name="Shape 262"/>
        <p:cNvGrpSpPr/>
        <p:nvPr/>
      </p:nvGrpSpPr>
      <p:grpSpPr>
        <a:xfrm>
          <a:off x="0" y="0"/>
          <a:ext cx="0" cy="0"/>
          <a:chOff x="0" y="0"/>
          <a:chExt cx="0" cy="0"/>
        </a:xfrm>
      </p:grpSpPr>
      <p:sp>
        <p:nvSpPr>
          <p:cNvPr id="263" name="Google Shape;263;p13"/>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PCAP schemes</a:t>
            </a:r>
            <a:endParaRPr b="0" i="0" sz="3400" u="none" cap="none" strike="noStrike">
              <a:solidFill>
                <a:schemeClr val="dk1"/>
              </a:solidFill>
              <a:latin typeface="Calibri"/>
              <a:ea typeface="Calibri"/>
              <a:cs typeface="Calibri"/>
              <a:sym typeface="Calibri"/>
            </a:endParaRPr>
          </a:p>
        </p:txBody>
      </p:sp>
      <p:sp>
        <p:nvSpPr>
          <p:cNvPr id="264" name="Google Shape;264;p13"/>
          <p:cNvSpPr/>
          <p:nvPr/>
        </p:nvSpPr>
        <p:spPr>
          <a:xfrm>
            <a:off x="8092440" y="292608"/>
            <a:ext cx="621792" cy="621792"/>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3"/>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v5</a:t>
            </a:r>
            <a:endParaRPr b="0" i="0" sz="2000" u="none" cap="none" strike="noStrike">
              <a:solidFill>
                <a:schemeClr val="dk1"/>
              </a:solidFill>
              <a:latin typeface="Calibri"/>
              <a:ea typeface="Calibri"/>
              <a:cs typeface="Calibri"/>
              <a:sym typeface="Calibri"/>
            </a:endParaRPr>
          </a:p>
        </p:txBody>
      </p:sp>
      <p:sp>
        <p:nvSpPr>
          <p:cNvPr id="266" name="Google Shape;266;p13"/>
          <p:cNvSpPr/>
          <p:nvPr/>
        </p:nvSpPr>
        <p:spPr>
          <a:xfrm>
            <a:off x="457200" y="1143000"/>
            <a:ext cx="548640" cy="54864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67" name="Google Shape;267;p13"/>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268" name="Google Shape;268;p13"/>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Capture reads PCAP straight from a URL</a:t>
            </a:r>
            <a:endParaRPr b="0" i="0" sz="1700" u="none" cap="none" strike="noStrike">
              <a:solidFill>
                <a:schemeClr val="dk1"/>
              </a:solidFill>
              <a:latin typeface="Calibri"/>
              <a:ea typeface="Calibri"/>
              <a:cs typeface="Calibri"/>
              <a:sym typeface="Calibri"/>
            </a:endParaRPr>
          </a:p>
        </p:txBody>
      </p:sp>
      <p:sp>
        <p:nvSpPr>
          <p:cNvPr id="269" name="Google Shape;269;p13"/>
          <p:cNvSpPr/>
          <p:nvPr/>
        </p:nvSpPr>
        <p:spPr>
          <a:xfrm>
            <a:off x="457200" y="1874520"/>
            <a:ext cx="4846320" cy="566928"/>
          </a:xfrm>
          <a:prstGeom prst="roundRect">
            <a:avLst>
              <a:gd fmla="val 1612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3"/>
          <p:cNvSpPr txBox="1"/>
          <p:nvPr/>
        </p:nvSpPr>
        <p:spPr>
          <a:xfrm>
            <a:off x="640080" y="1874520"/>
            <a:ext cx="1280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ourier New"/>
              <a:buNone/>
            </a:pPr>
            <a:r>
              <a:rPr b="1" i="0" lang="en-US" sz="1300" u="none" cap="none" strike="noStrike">
                <a:solidFill>
                  <a:srgbClr val="14213D"/>
                </a:solidFill>
                <a:latin typeface="Courier New"/>
                <a:ea typeface="Courier New"/>
                <a:cs typeface="Courier New"/>
                <a:sym typeface="Courier New"/>
              </a:rPr>
              <a:t>file://</a:t>
            </a:r>
            <a:endParaRPr b="0" i="0" sz="1300" u="none" cap="none" strike="noStrike">
              <a:solidFill>
                <a:schemeClr val="dk1"/>
              </a:solidFill>
              <a:latin typeface="Calibri"/>
              <a:ea typeface="Calibri"/>
              <a:cs typeface="Calibri"/>
              <a:sym typeface="Calibri"/>
            </a:endParaRPr>
          </a:p>
        </p:txBody>
      </p:sp>
      <p:sp>
        <p:nvSpPr>
          <p:cNvPr id="271" name="Google Shape;271;p13"/>
          <p:cNvSpPr txBox="1"/>
          <p:nvPr/>
        </p:nvSpPr>
        <p:spPr>
          <a:xfrm>
            <a:off x="1965960" y="1874520"/>
            <a:ext cx="324612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0" i="0" lang="en-US" sz="1200" u="none" cap="none" strike="noStrike">
                <a:solidFill>
                  <a:srgbClr val="14213D"/>
                </a:solidFill>
                <a:latin typeface="Calibri"/>
                <a:ea typeface="Calibri"/>
                <a:cs typeface="Calibri"/>
                <a:sym typeface="Calibri"/>
              </a:rPr>
              <a:t>Local files and directories, processed in blocks</a:t>
            </a:r>
            <a:endParaRPr b="0" i="0" sz="1200" u="none" cap="none" strike="noStrike">
              <a:solidFill>
                <a:schemeClr val="dk1"/>
              </a:solidFill>
              <a:latin typeface="Calibri"/>
              <a:ea typeface="Calibri"/>
              <a:cs typeface="Calibri"/>
              <a:sym typeface="Calibri"/>
            </a:endParaRPr>
          </a:p>
        </p:txBody>
      </p:sp>
      <p:sp>
        <p:nvSpPr>
          <p:cNvPr id="272" name="Google Shape;272;p13"/>
          <p:cNvSpPr/>
          <p:nvPr/>
        </p:nvSpPr>
        <p:spPr>
          <a:xfrm>
            <a:off x="457200" y="2551176"/>
            <a:ext cx="4846320" cy="566928"/>
          </a:xfrm>
          <a:prstGeom prst="roundRect">
            <a:avLst>
              <a:gd fmla="val 1612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3"/>
          <p:cNvSpPr txBox="1"/>
          <p:nvPr/>
        </p:nvSpPr>
        <p:spPr>
          <a:xfrm>
            <a:off x="640080" y="2551176"/>
            <a:ext cx="1280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ourier New"/>
              <a:buNone/>
            </a:pPr>
            <a:r>
              <a:rPr b="1" i="0" lang="en-US" sz="1300" u="none" cap="none" strike="noStrike">
                <a:solidFill>
                  <a:srgbClr val="14213D"/>
                </a:solidFill>
                <a:latin typeface="Courier New"/>
                <a:ea typeface="Courier New"/>
                <a:cs typeface="Courier New"/>
                <a:sym typeface="Courier New"/>
              </a:rPr>
              <a:t>s3://</a:t>
            </a:r>
            <a:endParaRPr b="0" i="0" sz="1300" u="none" cap="none" strike="noStrike">
              <a:solidFill>
                <a:schemeClr val="dk1"/>
              </a:solidFill>
              <a:latin typeface="Calibri"/>
              <a:ea typeface="Calibri"/>
              <a:cs typeface="Calibri"/>
              <a:sym typeface="Calibri"/>
            </a:endParaRPr>
          </a:p>
        </p:txBody>
      </p:sp>
      <p:sp>
        <p:nvSpPr>
          <p:cNvPr id="274" name="Google Shape;274;p13"/>
          <p:cNvSpPr txBox="1"/>
          <p:nvPr/>
        </p:nvSpPr>
        <p:spPr>
          <a:xfrm>
            <a:off x="1965960" y="2551176"/>
            <a:ext cx="324612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0" i="0" lang="en-US" sz="1200" u="none" cap="none" strike="noStrike">
                <a:solidFill>
                  <a:srgbClr val="14213D"/>
                </a:solidFill>
                <a:latin typeface="Calibri"/>
                <a:ea typeface="Calibri"/>
                <a:cs typeface="Calibri"/>
                <a:sym typeface="Calibri"/>
              </a:rPr>
              <a:t>Objects, prefixes, whole buckets. Standard AWS credentials, works with LocalStack</a:t>
            </a:r>
            <a:endParaRPr b="0" i="0" sz="1200" u="none" cap="none" strike="noStrike">
              <a:solidFill>
                <a:schemeClr val="dk1"/>
              </a:solidFill>
              <a:latin typeface="Calibri"/>
              <a:ea typeface="Calibri"/>
              <a:cs typeface="Calibri"/>
              <a:sym typeface="Calibri"/>
            </a:endParaRPr>
          </a:p>
        </p:txBody>
      </p:sp>
      <p:sp>
        <p:nvSpPr>
          <p:cNvPr id="275" name="Google Shape;275;p13"/>
          <p:cNvSpPr/>
          <p:nvPr/>
        </p:nvSpPr>
        <p:spPr>
          <a:xfrm>
            <a:off x="457200" y="3227832"/>
            <a:ext cx="4846320" cy="566928"/>
          </a:xfrm>
          <a:prstGeom prst="roundRect">
            <a:avLst>
              <a:gd fmla="val 1612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3"/>
          <p:cNvSpPr txBox="1"/>
          <p:nvPr/>
        </p:nvSpPr>
        <p:spPr>
          <a:xfrm>
            <a:off x="640080" y="3227832"/>
            <a:ext cx="1280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ourier New"/>
              <a:buNone/>
            </a:pPr>
            <a:r>
              <a:rPr b="1" i="0" lang="en-US" sz="1300" u="none" cap="none" strike="noStrike">
                <a:solidFill>
                  <a:srgbClr val="14213D"/>
                </a:solidFill>
                <a:latin typeface="Courier New"/>
                <a:ea typeface="Courier New"/>
                <a:cs typeface="Courier New"/>
                <a:sym typeface="Courier New"/>
              </a:rPr>
              <a:t>http(s)://</a:t>
            </a:r>
            <a:endParaRPr b="0" i="0" sz="1300" u="none" cap="none" strike="noStrike">
              <a:solidFill>
                <a:schemeClr val="dk1"/>
              </a:solidFill>
              <a:latin typeface="Calibri"/>
              <a:ea typeface="Calibri"/>
              <a:cs typeface="Calibri"/>
              <a:sym typeface="Calibri"/>
            </a:endParaRPr>
          </a:p>
        </p:txBody>
      </p:sp>
      <p:sp>
        <p:nvSpPr>
          <p:cNvPr id="277" name="Google Shape;277;p13"/>
          <p:cNvSpPr txBox="1"/>
          <p:nvPr/>
        </p:nvSpPr>
        <p:spPr>
          <a:xfrm>
            <a:off x="1965960" y="3227832"/>
            <a:ext cx="324612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0" i="0" lang="en-US" sz="1200" u="none" cap="none" strike="noStrike">
                <a:solidFill>
                  <a:srgbClr val="14213D"/>
                </a:solidFill>
                <a:latin typeface="Calibri"/>
                <a:ea typeface="Calibri"/>
                <a:cs typeface="Calibri"/>
                <a:sym typeface="Calibri"/>
              </a:rPr>
              <a:t>Any web server, including pre-signed S3 links</a:t>
            </a:r>
            <a:endParaRPr b="0" i="0" sz="1200" u="none" cap="none" strike="noStrike">
              <a:solidFill>
                <a:schemeClr val="dk1"/>
              </a:solidFill>
              <a:latin typeface="Calibri"/>
              <a:ea typeface="Calibri"/>
              <a:cs typeface="Calibri"/>
              <a:sym typeface="Calibri"/>
            </a:endParaRPr>
          </a:p>
        </p:txBody>
      </p:sp>
      <p:sp>
        <p:nvSpPr>
          <p:cNvPr id="278" name="Google Shape;278;p13"/>
          <p:cNvSpPr/>
          <p:nvPr/>
        </p:nvSpPr>
        <p:spPr>
          <a:xfrm>
            <a:off x="457200" y="3904488"/>
            <a:ext cx="4846320" cy="566928"/>
          </a:xfrm>
          <a:prstGeom prst="roundRect">
            <a:avLst>
              <a:gd fmla="val 1612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3"/>
          <p:cNvSpPr txBox="1"/>
          <p:nvPr/>
        </p:nvSpPr>
        <p:spPr>
          <a:xfrm>
            <a:off x="640080" y="3904488"/>
            <a:ext cx="1280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ourier New"/>
              <a:buNone/>
            </a:pPr>
            <a:r>
              <a:rPr b="1" i="0" lang="en-US" sz="1300" u="none" cap="none" strike="noStrike">
                <a:solidFill>
                  <a:srgbClr val="14213D"/>
                </a:solidFill>
                <a:latin typeface="Courier New"/>
                <a:ea typeface="Courier New"/>
                <a:cs typeface="Courier New"/>
                <a:sym typeface="Courier New"/>
              </a:rPr>
              <a:t>sqs://</a:t>
            </a:r>
            <a:endParaRPr b="0" i="0" sz="1300" u="none" cap="none" strike="noStrike">
              <a:solidFill>
                <a:schemeClr val="dk1"/>
              </a:solidFill>
              <a:latin typeface="Calibri"/>
              <a:ea typeface="Calibri"/>
              <a:cs typeface="Calibri"/>
              <a:sym typeface="Calibri"/>
            </a:endParaRPr>
          </a:p>
        </p:txBody>
      </p:sp>
      <p:sp>
        <p:nvSpPr>
          <p:cNvPr id="280" name="Google Shape;280;p13"/>
          <p:cNvSpPr txBox="1"/>
          <p:nvPr/>
        </p:nvSpPr>
        <p:spPr>
          <a:xfrm>
            <a:off x="1965960" y="3904488"/>
            <a:ext cx="324612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0" i="0" lang="en-US" sz="1200" u="none" cap="none" strike="noStrike">
                <a:solidFill>
                  <a:srgbClr val="14213D"/>
                </a:solidFill>
                <a:latin typeface="Calibri"/>
                <a:ea typeface="Calibri"/>
                <a:cs typeface="Calibri"/>
                <a:sym typeface="Calibri"/>
              </a:rPr>
              <a:t>Watch an SQS queue and process new S3 objects as they land</a:t>
            </a:r>
            <a:endParaRPr b="0" i="0" sz="1200" u="none" cap="none" strike="noStrike">
              <a:solidFill>
                <a:schemeClr val="dk1"/>
              </a:solidFill>
              <a:latin typeface="Calibri"/>
              <a:ea typeface="Calibri"/>
              <a:cs typeface="Calibri"/>
              <a:sym typeface="Calibri"/>
            </a:endParaRPr>
          </a:p>
        </p:txBody>
      </p:sp>
      <p:sp>
        <p:nvSpPr>
          <p:cNvPr id="281" name="Google Shape;281;p13"/>
          <p:cNvSpPr/>
          <p:nvPr/>
        </p:nvSpPr>
        <p:spPr>
          <a:xfrm>
            <a:off x="5532120" y="1874520"/>
            <a:ext cx="3154680" cy="2651760"/>
          </a:xfrm>
          <a:prstGeom prst="roundRect">
            <a:avLst>
              <a:gd fmla="val 2759"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3"/>
          <p:cNvSpPr txBox="1"/>
          <p:nvPr/>
        </p:nvSpPr>
        <p:spPr>
          <a:xfrm>
            <a:off x="5715000" y="2011680"/>
            <a:ext cx="2788920" cy="23774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6EDF3"/>
              </a:buClr>
              <a:buSzPts val="1050"/>
              <a:buFont typeface="Courier New"/>
              <a:buNone/>
            </a:pPr>
            <a:r>
              <a:rPr b="0" i="0" lang="en-US" sz="1050" u="none" cap="none" strike="noStrike">
                <a:solidFill>
                  <a:srgbClr val="E6EDF3"/>
                </a:solidFill>
                <a:latin typeface="Courier New"/>
                <a:ea typeface="Courier New"/>
                <a:cs typeface="Courier New"/>
                <a:sym typeface="Courier New"/>
              </a:rPr>
              <a:t>capture -r s3://bucket/2026/09/</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50"/>
              <a:buFont typeface="Courier New"/>
              <a:buNone/>
            </a:pPr>
            <a:r>
              <a:rPr b="0" i="0" lang="en-US" sz="1050" u="none" cap="none" strike="noStrike">
                <a:solidFill>
                  <a:srgbClr val="E6EDF3"/>
                </a:solidFill>
                <a:latin typeface="Courier New"/>
                <a:ea typeface="Courier New"/>
                <a:cs typeface="Courier New"/>
                <a:sym typeface="Courier New"/>
              </a:rPr>
              <a:t>capture -r https://x.io/a.pcap</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50"/>
              <a:buFont typeface="Courier New"/>
              <a:buNone/>
            </a:pPr>
            <a:r>
              <a:rPr b="0" i="0" lang="en-US" sz="1050" u="none" cap="none" strike="noStrike">
                <a:solidFill>
                  <a:srgbClr val="E6EDF3"/>
                </a:solidFill>
                <a:latin typeface="Courier New"/>
                <a:ea typeface="Courier New"/>
                <a:cs typeface="Courier New"/>
                <a:sym typeface="Courier New"/>
              </a:rPr>
              <a:t>capture -r file:///data/b.pcap</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50"/>
              <a:buFont typeface="Courier New"/>
              <a:buNone/>
            </a:pPr>
            <a:r>
              <a:rPr b="0" i="0" lang="en-US" sz="1050" u="none" cap="none" strike="noStrike">
                <a:solidFill>
                  <a:srgbClr val="E6EDF3"/>
                </a:solidFill>
                <a:latin typeface="Courier New"/>
                <a:ea typeface="Courier New"/>
                <a:cs typeface="Courier New"/>
                <a:sym typeface="Courier New"/>
              </a:rPr>
              <a:t># v6: --scheme is the default,</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50"/>
              <a:buFont typeface="Courier New"/>
              <a:buNone/>
            </a:pPr>
            <a:r>
              <a:rPr b="0" i="0" lang="en-US" sz="1050" u="none" cap="none" strike="noStrike">
                <a:solidFill>
                  <a:srgbClr val="E6EDF3"/>
                </a:solidFill>
                <a:latin typeface="Courier New"/>
                <a:ea typeface="Courier New"/>
                <a:cs typeface="Courier New"/>
                <a:sym typeface="Courier New"/>
              </a:rPr>
              <a:t># --libpcap for the old reader</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7" name="Shape 287"/>
        <p:cNvGrpSpPr/>
        <p:nvPr/>
      </p:nvGrpSpPr>
      <p:grpSpPr>
        <a:xfrm>
          <a:off x="0" y="0"/>
          <a:ext cx="0" cy="0"/>
          <a:chOff x="0" y="0"/>
          <a:chExt cx="0" cy="0"/>
        </a:xfrm>
      </p:grpSpPr>
      <p:sp>
        <p:nvSpPr>
          <p:cNvPr id="288" name="Google Shape;288;p14"/>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Command socket</a:t>
            </a:r>
            <a:endParaRPr b="0" i="0" sz="3400" u="none" cap="none" strike="noStrike">
              <a:solidFill>
                <a:schemeClr val="dk1"/>
              </a:solidFill>
              <a:latin typeface="Calibri"/>
              <a:ea typeface="Calibri"/>
              <a:cs typeface="Calibri"/>
              <a:sym typeface="Calibri"/>
            </a:endParaRPr>
          </a:p>
        </p:txBody>
      </p:sp>
      <p:sp>
        <p:nvSpPr>
          <p:cNvPr id="289" name="Google Shape;289;p14"/>
          <p:cNvSpPr/>
          <p:nvPr/>
        </p:nvSpPr>
        <p:spPr>
          <a:xfrm>
            <a:off x="8092440" y="292608"/>
            <a:ext cx="621792" cy="621792"/>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4"/>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v5</a:t>
            </a:r>
            <a:endParaRPr b="0" i="0" sz="2000" u="none" cap="none" strike="noStrike">
              <a:solidFill>
                <a:schemeClr val="dk1"/>
              </a:solidFill>
              <a:latin typeface="Calibri"/>
              <a:ea typeface="Calibri"/>
              <a:cs typeface="Calibri"/>
              <a:sym typeface="Calibri"/>
            </a:endParaRPr>
          </a:p>
        </p:txBody>
      </p:sp>
      <p:sp>
        <p:nvSpPr>
          <p:cNvPr id="291" name="Google Shape;291;p14"/>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92" name="Google Shape;292;p14"/>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293" name="Google Shape;293;p14"/>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Talk to a running capture over a unix socket</a:t>
            </a:r>
            <a:endParaRPr b="0" i="0" sz="1700" u="none" cap="none" strike="noStrike">
              <a:solidFill>
                <a:schemeClr val="dk1"/>
              </a:solidFill>
              <a:latin typeface="Calibri"/>
              <a:ea typeface="Calibri"/>
              <a:cs typeface="Calibri"/>
              <a:sym typeface="Calibri"/>
            </a:endParaRPr>
          </a:p>
        </p:txBody>
      </p:sp>
      <p:sp>
        <p:nvSpPr>
          <p:cNvPr id="294" name="Google Shape;294;p14"/>
          <p:cNvSpPr txBox="1"/>
          <p:nvPr/>
        </p:nvSpPr>
        <p:spPr>
          <a:xfrm>
            <a:off x="457200" y="1874520"/>
            <a:ext cx="3931920" cy="283464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Start capture with --command-socket and it listens on a unix domain socket</a:t>
            </a:r>
            <a:endParaRPr b="0" i="0" sz="1300" u="none" cap="none" strike="noStrike">
              <a:solidFill>
                <a:schemeClr val="dk1"/>
              </a:solidFill>
              <a:latin typeface="Calibri"/>
              <a:ea typeface="Calibri"/>
              <a:cs typeface="Calibri"/>
              <a:sym typeface="Calibri"/>
            </a:endParaRPr>
          </a:p>
          <a:p>
            <a:pPr indent="-177800" lvl="0" marL="177800" marR="0" rtl="0" algn="l">
              <a:spcBef>
                <a:spcPts val="6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Feed it PCAPs as they arrive with add-file and add-dir, no restart needed</a:t>
            </a:r>
            <a:endParaRPr b="0" i="0" sz="1300" u="none" cap="none" strike="noStrike">
              <a:solidFill>
                <a:schemeClr val="dk1"/>
              </a:solidFill>
              <a:latin typeface="Calibri"/>
              <a:ea typeface="Calibri"/>
              <a:cs typeface="Calibri"/>
              <a:sym typeface="Calibri"/>
            </a:endParaRPr>
          </a:p>
          <a:p>
            <a:pPr indent="-177800" lvl="0" marL="177800" marR="0" rtl="0" algn="l">
              <a:spcBef>
                <a:spcPts val="6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Per-file overrides: --delete, --skip, --op field=value, --monitor a directory</a:t>
            </a:r>
            <a:endParaRPr b="0" i="0" sz="1300" u="none" cap="none" strike="noStrike">
              <a:solidFill>
                <a:schemeClr val="dk1"/>
              </a:solidFill>
              <a:latin typeface="Calibri"/>
              <a:ea typeface="Calibri"/>
              <a:cs typeface="Calibri"/>
              <a:sym typeface="Calibri"/>
            </a:endParaRPr>
          </a:p>
          <a:p>
            <a:pPr indent="-177800" lvl="0" marL="177800" marR="0" rtl="0" algn="l">
              <a:spcBef>
                <a:spcPts val="6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--notify tells you when each file is done (or failed); file-status shows the queue</a:t>
            </a:r>
            <a:endParaRPr b="0" i="0" sz="1300" u="none" cap="none" strike="noStrike">
              <a:solidFill>
                <a:schemeClr val="dk1"/>
              </a:solidFill>
              <a:latin typeface="Calibri"/>
              <a:ea typeface="Calibri"/>
              <a:cs typeface="Calibri"/>
              <a:sym typeface="Calibri"/>
            </a:endParaRPr>
          </a:p>
          <a:p>
            <a:pPr indent="-177800" lvl="0" marL="177800" marR="0" rtl="0" algn="l">
              <a:spcBef>
                <a:spcPts val="6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Also: set, config-list, packet-stats, plugins-list, version, shutdown</a:t>
            </a:r>
            <a:endParaRPr b="0" i="0" sz="1300" u="none" cap="none" strike="noStrike">
              <a:solidFill>
                <a:schemeClr val="dk1"/>
              </a:solidFill>
              <a:latin typeface="Calibri"/>
              <a:ea typeface="Calibri"/>
              <a:cs typeface="Calibri"/>
              <a:sym typeface="Calibri"/>
            </a:endParaRPr>
          </a:p>
          <a:p>
            <a:pPr indent="-177800" lvl="0" marL="177800" marR="0" rtl="0" algn="l">
              <a:spcBef>
                <a:spcPts val="6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--command runs the same commands from the command line (5.6)</a:t>
            </a:r>
            <a:endParaRPr b="0" i="0" sz="1300" u="none" cap="none" strike="noStrike">
              <a:solidFill>
                <a:schemeClr val="dk1"/>
              </a:solidFill>
              <a:latin typeface="Calibri"/>
              <a:ea typeface="Calibri"/>
              <a:cs typeface="Calibri"/>
              <a:sym typeface="Calibri"/>
            </a:endParaRPr>
          </a:p>
        </p:txBody>
      </p:sp>
      <p:sp>
        <p:nvSpPr>
          <p:cNvPr id="295" name="Google Shape;295;p14"/>
          <p:cNvSpPr/>
          <p:nvPr/>
        </p:nvSpPr>
        <p:spPr>
          <a:xfrm>
            <a:off x="4572000" y="1783080"/>
            <a:ext cx="4114800" cy="2926080"/>
          </a:xfrm>
          <a:prstGeom prst="roundRect">
            <a:avLst>
              <a:gd fmla="val 2500"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4"/>
          <p:cNvSpPr txBox="1"/>
          <p:nvPr/>
        </p:nvSpPr>
        <p:spPr>
          <a:xfrm>
            <a:off x="4754880" y="1920240"/>
            <a:ext cx="3749040" cy="2651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 start capture waiting for work</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capture --scheme --command-wait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  --command-socket /var/run/arkime.sock</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 hand it pcaps from anywhere</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nc -U /var/run/arkime.sock</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&gt; add-file --notify /data/today.pcap</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Added file</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&gt; add-dir --monitor --delete /data/inbox</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&gt; file-status</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file-done /data/today.pcap</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&gt; shutdown</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1" name="Shape 301"/>
        <p:cNvGrpSpPr/>
        <p:nvPr/>
      </p:nvGrpSpPr>
      <p:grpSpPr>
        <a:xfrm>
          <a:off x="0" y="0"/>
          <a:ext cx="0" cy="0"/>
          <a:chOff x="0" y="0"/>
          <a:chExt cx="0" cy="0"/>
        </a:xfrm>
      </p:grpSpPr>
      <p:sp>
        <p:nvSpPr>
          <p:cNvPr id="302" name="Google Shape;302;p15"/>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Docker docker docker</a:t>
            </a:r>
            <a:endParaRPr b="0" i="0" sz="3400" u="none" cap="none" strike="noStrike">
              <a:solidFill>
                <a:schemeClr val="dk1"/>
              </a:solidFill>
              <a:latin typeface="Calibri"/>
              <a:ea typeface="Calibri"/>
              <a:cs typeface="Calibri"/>
              <a:sym typeface="Calibri"/>
            </a:endParaRPr>
          </a:p>
        </p:txBody>
      </p:sp>
      <p:sp>
        <p:nvSpPr>
          <p:cNvPr id="303" name="Google Shape;303;p15"/>
          <p:cNvSpPr/>
          <p:nvPr/>
        </p:nvSpPr>
        <p:spPr>
          <a:xfrm>
            <a:off x="8092440" y="292608"/>
            <a:ext cx="621792" cy="621792"/>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5"/>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v5</a:t>
            </a:r>
            <a:endParaRPr b="0" i="0" sz="2000" u="none" cap="none" strike="noStrike">
              <a:solidFill>
                <a:schemeClr val="dk1"/>
              </a:solidFill>
              <a:latin typeface="Calibri"/>
              <a:ea typeface="Calibri"/>
              <a:cs typeface="Calibri"/>
              <a:sym typeface="Calibri"/>
            </a:endParaRPr>
          </a:p>
        </p:txBody>
      </p:sp>
      <p:sp>
        <p:nvSpPr>
          <p:cNvPr id="305" name="Google Shape;305;p15"/>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06" name="Google Shape;306;p15"/>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307" name="Google Shape;307;p15"/>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Official images and a helper that does the boring parts</a:t>
            </a:r>
            <a:endParaRPr b="0" i="0" sz="1700" u="none" cap="none" strike="noStrike">
              <a:solidFill>
                <a:schemeClr val="dk1"/>
              </a:solidFill>
              <a:latin typeface="Calibri"/>
              <a:ea typeface="Calibri"/>
              <a:cs typeface="Calibri"/>
              <a:sym typeface="Calibri"/>
            </a:endParaRPr>
          </a:p>
        </p:txBody>
      </p:sp>
      <p:sp>
        <p:nvSpPr>
          <p:cNvPr id="308" name="Google Shape;308;p15"/>
          <p:cNvSpPr txBox="1"/>
          <p:nvPr/>
        </p:nvSpPr>
        <p:spPr>
          <a:xfrm>
            <a:off x="457200" y="1874520"/>
            <a:ext cx="3931920" cy="274320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Official container on GitHub Packages, plus ja4 variants</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Configure with ARKIME__setting environment variables</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docker.sh: --init, --db, --ilm / --ism, --wait-for-db, --add-admin, --update-geo, --upgrade</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TLS verification to OpenSearch / Elasticsearch on by default</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Arkime 6 image is Debian 13 and bundles geoipupdate</a:t>
            </a:r>
            <a:endParaRPr b="0" i="0" sz="1400" u="none" cap="none" strike="noStrike">
              <a:solidFill>
                <a:schemeClr val="dk1"/>
              </a:solidFill>
              <a:latin typeface="Calibri"/>
              <a:ea typeface="Calibri"/>
              <a:cs typeface="Calibri"/>
              <a:sym typeface="Calibri"/>
            </a:endParaRPr>
          </a:p>
        </p:txBody>
      </p:sp>
      <p:sp>
        <p:nvSpPr>
          <p:cNvPr id="309" name="Google Shape;309;p15"/>
          <p:cNvSpPr/>
          <p:nvPr/>
        </p:nvSpPr>
        <p:spPr>
          <a:xfrm>
            <a:off x="4572000" y="1783080"/>
            <a:ext cx="4114800" cy="1828800"/>
          </a:xfrm>
          <a:prstGeom prst="roundRect">
            <a:avLst>
              <a:gd fmla="val 4000"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5"/>
          <p:cNvSpPr txBox="1"/>
          <p:nvPr/>
        </p:nvSpPr>
        <p:spPr>
          <a:xfrm>
            <a:off x="4754880" y="1920240"/>
            <a:ext cx="3749040" cy="1554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docker run -d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  -e ARKIME__elasticsearch=https://es:9200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  -e ARKIME__passwordSecret=changeme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  ghcr.io/arkime/arkime/arkime:6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  /opt/arkime/bin/docker.sh viewer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    --init --add-admin --wait-for-db</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5" name="Shape 315"/>
        <p:cNvGrpSpPr/>
        <p:nvPr/>
      </p:nvGrpSpPr>
      <p:grpSpPr>
        <a:xfrm>
          <a:off x="0" y="0"/>
          <a:ext cx="0" cy="0"/>
          <a:chOff x="0" y="0"/>
          <a:chExt cx="0" cy="0"/>
        </a:xfrm>
      </p:grpSpPr>
      <p:sp>
        <p:nvSpPr>
          <p:cNvPr id="316" name="Google Shape;316;p16"/>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Cont3xt improvements</a:t>
            </a:r>
            <a:endParaRPr b="0" i="0" sz="3400" u="none" cap="none" strike="noStrike">
              <a:solidFill>
                <a:schemeClr val="dk1"/>
              </a:solidFill>
              <a:latin typeface="Calibri"/>
              <a:ea typeface="Calibri"/>
              <a:cs typeface="Calibri"/>
              <a:sym typeface="Calibri"/>
            </a:endParaRPr>
          </a:p>
        </p:txBody>
      </p:sp>
      <p:sp>
        <p:nvSpPr>
          <p:cNvPr id="317" name="Google Shape;317;p16"/>
          <p:cNvSpPr/>
          <p:nvPr/>
        </p:nvSpPr>
        <p:spPr>
          <a:xfrm>
            <a:off x="8092440" y="292608"/>
            <a:ext cx="621792" cy="621792"/>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6"/>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v5</a:t>
            </a:r>
            <a:endParaRPr b="0" i="0" sz="2000" u="none" cap="none" strike="noStrike">
              <a:solidFill>
                <a:schemeClr val="dk1"/>
              </a:solidFill>
              <a:latin typeface="Calibri"/>
              <a:ea typeface="Calibri"/>
              <a:cs typeface="Calibri"/>
              <a:sym typeface="Calibri"/>
            </a:endParaRPr>
          </a:p>
        </p:txBody>
      </p:sp>
      <p:sp>
        <p:nvSpPr>
          <p:cNvPr id="319" name="Google Shape;319;p16"/>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20" name="Google Shape;320;p16"/>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321" name="Google Shape;321;p16"/>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Enrich many indicators in one query</a:t>
            </a:r>
            <a:endParaRPr b="0" i="0" sz="1700" u="none" cap="none" strike="noStrike">
              <a:solidFill>
                <a:schemeClr val="dk1"/>
              </a:solidFill>
              <a:latin typeface="Calibri"/>
              <a:ea typeface="Calibri"/>
              <a:cs typeface="Calibri"/>
              <a:sym typeface="Calibri"/>
            </a:endParaRPr>
          </a:p>
        </p:txBody>
      </p:sp>
      <p:sp>
        <p:nvSpPr>
          <p:cNvPr id="322" name="Google Shape;322;p16"/>
          <p:cNvSpPr/>
          <p:nvPr/>
        </p:nvSpPr>
        <p:spPr>
          <a:xfrm>
            <a:off x="457200" y="1874520"/>
            <a:ext cx="4023360" cy="1280160"/>
          </a:xfrm>
          <a:prstGeom prst="roundRect">
            <a:avLst>
              <a:gd fmla="val 7143"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6"/>
          <p:cNvSpPr txBox="1"/>
          <p:nvPr/>
        </p:nvSpPr>
        <p:spPr>
          <a:xfrm>
            <a:off x="1325880" y="2011680"/>
            <a:ext cx="301752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500"/>
              <a:buFont typeface="Calibri"/>
              <a:buNone/>
            </a:pPr>
            <a:r>
              <a:rPr b="1" i="0" lang="en-US" sz="1500" u="none" cap="none" strike="noStrike">
                <a:solidFill>
                  <a:srgbClr val="14213D"/>
                </a:solidFill>
                <a:latin typeface="Calibri"/>
                <a:ea typeface="Calibri"/>
                <a:cs typeface="Calibri"/>
                <a:sym typeface="Calibri"/>
              </a:rPr>
              <a:t>Bulk queries</a:t>
            </a:r>
            <a:endParaRPr b="0" i="0" sz="1500" u="none" cap="none" strike="noStrike">
              <a:solidFill>
                <a:schemeClr val="dk1"/>
              </a:solidFill>
              <a:latin typeface="Calibri"/>
              <a:ea typeface="Calibri"/>
              <a:cs typeface="Calibri"/>
              <a:sym typeface="Calibri"/>
            </a:endParaRPr>
          </a:p>
        </p:txBody>
      </p:sp>
      <p:sp>
        <p:nvSpPr>
          <p:cNvPr id="324" name="Google Shape;324;p16"/>
          <p:cNvSpPr txBox="1"/>
          <p:nvPr/>
        </p:nvSpPr>
        <p:spPr>
          <a:xfrm>
            <a:off x="1325880" y="2331720"/>
            <a:ext cx="301752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0" i="0" lang="en-US" sz="1200" u="none" cap="none" strike="noStrike">
                <a:solidFill>
                  <a:srgbClr val="14213D"/>
                </a:solidFill>
                <a:latin typeface="Calibri"/>
                <a:ea typeface="Calibri"/>
                <a:cs typeface="Calibri"/>
                <a:sym typeface="Calibri"/>
              </a:rPr>
              <a:t>Paste a list of IPs, domains, hashes, or emails and get every integration's answer at once</a:t>
            </a:r>
            <a:endParaRPr b="0" i="0" sz="1200" u="none" cap="none" strike="noStrike">
              <a:solidFill>
                <a:schemeClr val="dk1"/>
              </a:solidFill>
              <a:latin typeface="Calibri"/>
              <a:ea typeface="Calibri"/>
              <a:cs typeface="Calibri"/>
              <a:sym typeface="Calibri"/>
            </a:endParaRPr>
          </a:p>
        </p:txBody>
      </p:sp>
      <p:sp>
        <p:nvSpPr>
          <p:cNvPr id="325" name="Google Shape;325;p16"/>
          <p:cNvSpPr/>
          <p:nvPr/>
        </p:nvSpPr>
        <p:spPr>
          <a:xfrm>
            <a:off x="4663440" y="1874520"/>
            <a:ext cx="4023360" cy="1280160"/>
          </a:xfrm>
          <a:prstGeom prst="roundRect">
            <a:avLst>
              <a:gd fmla="val 7143"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6"/>
          <p:cNvSpPr txBox="1"/>
          <p:nvPr/>
        </p:nvSpPr>
        <p:spPr>
          <a:xfrm>
            <a:off x="5532120" y="2011680"/>
            <a:ext cx="301752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500"/>
              <a:buFont typeface="Calibri"/>
              <a:buNone/>
            </a:pPr>
            <a:r>
              <a:rPr b="1" i="0" lang="en-US" sz="1500" u="none" cap="none" strike="noStrike">
                <a:solidFill>
                  <a:srgbClr val="14213D"/>
                </a:solidFill>
                <a:latin typeface="Calibri"/>
                <a:ea typeface="Calibri"/>
                <a:cs typeface="Calibri"/>
                <a:sym typeface="Calibri"/>
              </a:rPr>
              <a:t>Rewritten UI</a:t>
            </a:r>
            <a:endParaRPr b="0" i="0" sz="1500" u="none" cap="none" strike="noStrike">
              <a:solidFill>
                <a:schemeClr val="dk1"/>
              </a:solidFill>
              <a:latin typeface="Calibri"/>
              <a:ea typeface="Calibri"/>
              <a:cs typeface="Calibri"/>
              <a:sym typeface="Calibri"/>
            </a:endParaRPr>
          </a:p>
        </p:txBody>
      </p:sp>
      <p:sp>
        <p:nvSpPr>
          <p:cNvPr id="327" name="Google Shape;327;p16"/>
          <p:cNvSpPr txBox="1"/>
          <p:nvPr/>
        </p:nvSpPr>
        <p:spPr>
          <a:xfrm>
            <a:off x="5532120" y="2331720"/>
            <a:ext cx="301752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0" i="0" lang="en-US" sz="1200" u="none" cap="none" strike="noStrike">
                <a:solidFill>
                  <a:srgbClr val="14213D"/>
                </a:solidFill>
                <a:latin typeface="Calibri"/>
                <a:ea typeface="Calibri"/>
                <a:cs typeface="Calibri"/>
                <a:sym typeface="Calibri"/>
              </a:rPr>
              <a:t>Multi-column layout puts everything on one page with far less empty space</a:t>
            </a:r>
            <a:endParaRPr b="0" i="0" sz="1200" u="none" cap="none" strike="noStrike">
              <a:solidFill>
                <a:schemeClr val="dk1"/>
              </a:solidFill>
              <a:latin typeface="Calibri"/>
              <a:ea typeface="Calibri"/>
              <a:cs typeface="Calibri"/>
              <a:sym typeface="Calibri"/>
            </a:endParaRPr>
          </a:p>
        </p:txBody>
      </p:sp>
      <p:sp>
        <p:nvSpPr>
          <p:cNvPr id="328" name="Google Shape;328;p16"/>
          <p:cNvSpPr/>
          <p:nvPr/>
        </p:nvSpPr>
        <p:spPr>
          <a:xfrm>
            <a:off x="457200" y="3291840"/>
            <a:ext cx="4023360" cy="1280160"/>
          </a:xfrm>
          <a:prstGeom prst="roundRect">
            <a:avLst>
              <a:gd fmla="val 7143"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6"/>
          <p:cNvSpPr txBox="1"/>
          <p:nvPr/>
        </p:nvSpPr>
        <p:spPr>
          <a:xfrm>
            <a:off x="1325880" y="3429000"/>
            <a:ext cx="301752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500"/>
              <a:buFont typeface="Calibri"/>
              <a:buNone/>
            </a:pPr>
            <a:r>
              <a:rPr b="1" i="0" lang="en-US" sz="1500" u="none" cap="none" strike="noStrike">
                <a:solidFill>
                  <a:srgbClr val="14213D"/>
                </a:solidFill>
                <a:latin typeface="Calibri"/>
                <a:ea typeface="Calibri"/>
                <a:cs typeface="Calibri"/>
                <a:sym typeface="Calibri"/>
              </a:rPr>
              <a:t>Severity emoji map</a:t>
            </a:r>
            <a:endParaRPr b="0" i="0" sz="1500" u="none" cap="none" strike="noStrike">
              <a:solidFill>
                <a:schemeClr val="dk1"/>
              </a:solidFill>
              <a:latin typeface="Calibri"/>
              <a:ea typeface="Calibri"/>
              <a:cs typeface="Calibri"/>
              <a:sym typeface="Calibri"/>
            </a:endParaRPr>
          </a:p>
        </p:txBody>
      </p:sp>
      <p:sp>
        <p:nvSpPr>
          <p:cNvPr id="330" name="Google Shape;330;p16"/>
          <p:cNvSpPr txBox="1"/>
          <p:nvPr/>
        </p:nvSpPr>
        <p:spPr>
          <a:xfrm>
            <a:off x="1325880" y="3749040"/>
            <a:ext cx="301752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0" i="0" lang="en-US" sz="1200" u="none" cap="none" strike="noStrike">
                <a:solidFill>
                  <a:srgbClr val="14213D"/>
                </a:solidFill>
                <a:latin typeface="Calibri"/>
                <a:ea typeface="Calibri"/>
                <a:cs typeface="Calibri"/>
                <a:sym typeface="Calibri"/>
              </a:rPr>
              <a:t>Spot the indicators that matter with a glance down the list</a:t>
            </a:r>
            <a:endParaRPr b="0" i="0" sz="1200" u="none" cap="none" strike="noStrike">
              <a:solidFill>
                <a:schemeClr val="dk1"/>
              </a:solidFill>
              <a:latin typeface="Calibri"/>
              <a:ea typeface="Calibri"/>
              <a:cs typeface="Calibri"/>
              <a:sym typeface="Calibri"/>
            </a:endParaRPr>
          </a:p>
        </p:txBody>
      </p:sp>
      <p:sp>
        <p:nvSpPr>
          <p:cNvPr id="331" name="Google Shape;331;p16"/>
          <p:cNvSpPr/>
          <p:nvPr/>
        </p:nvSpPr>
        <p:spPr>
          <a:xfrm>
            <a:off x="4663440" y="3291840"/>
            <a:ext cx="4023360" cy="1280160"/>
          </a:xfrm>
          <a:prstGeom prst="roundRect">
            <a:avLst>
              <a:gd fmla="val 7143"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6"/>
          <p:cNvSpPr txBox="1"/>
          <p:nvPr/>
        </p:nvSpPr>
        <p:spPr>
          <a:xfrm>
            <a:off x="5532120" y="3429000"/>
            <a:ext cx="301752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500"/>
              <a:buFont typeface="Calibri"/>
              <a:buNone/>
            </a:pPr>
            <a:r>
              <a:rPr b="1" i="0" lang="en-US" sz="1500" u="none" cap="none" strike="noStrike">
                <a:solidFill>
                  <a:srgbClr val="14213D"/>
                </a:solidFill>
                <a:latin typeface="Calibri"/>
                <a:ea typeface="Calibri"/>
                <a:cs typeface="Calibri"/>
                <a:sym typeface="Calibri"/>
              </a:rPr>
              <a:t>New integrations</a:t>
            </a:r>
            <a:endParaRPr b="0" i="0" sz="1500" u="none" cap="none" strike="noStrike">
              <a:solidFill>
                <a:schemeClr val="dk1"/>
              </a:solidFill>
              <a:latin typeface="Calibri"/>
              <a:ea typeface="Calibri"/>
              <a:cs typeface="Calibri"/>
              <a:sym typeface="Calibri"/>
            </a:endParaRPr>
          </a:p>
        </p:txBody>
      </p:sp>
      <p:sp>
        <p:nvSpPr>
          <p:cNvPr id="333" name="Google Shape;333;p16"/>
          <p:cNvSpPr txBox="1"/>
          <p:nvPr/>
        </p:nvSpPr>
        <p:spPr>
          <a:xfrm>
            <a:off x="5532120" y="3749040"/>
            <a:ext cx="301752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0" i="0" lang="en-US" sz="1200" u="none" cap="none" strike="noStrike">
                <a:solidFill>
                  <a:srgbClr val="14213D"/>
                </a:solidFill>
                <a:latin typeface="Calibri"/>
                <a:ea typeface="Calibri"/>
                <a:cs typeface="Calibri"/>
                <a:sym typeface="Calibri"/>
              </a:rPr>
              <a:t>Arkime, OpenSearch / Elasticsearch, CSV, JSON, Redis, and WISE as data sources</a:t>
            </a:r>
            <a:endParaRPr b="0" i="0" sz="1200" u="none" cap="none" strike="noStrike">
              <a:solidFill>
                <a:schemeClr val="dk1"/>
              </a:solidFill>
              <a:latin typeface="Calibri"/>
              <a:ea typeface="Calibri"/>
              <a:cs typeface="Calibri"/>
              <a:sym typeface="Calibri"/>
            </a:endParaRPr>
          </a:p>
        </p:txBody>
      </p:sp>
      <p:sp>
        <p:nvSpPr>
          <p:cNvPr id="334" name="Google Shape;334;p16"/>
          <p:cNvSpPr/>
          <p:nvPr/>
        </p:nvSpPr>
        <p:spPr>
          <a:xfrm>
            <a:off x="640080" y="2057400"/>
            <a:ext cx="502920" cy="50292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35" name="Google Shape;335;p16"/>
          <p:cNvPicPr preferRelativeResize="0"/>
          <p:nvPr/>
        </p:nvPicPr>
        <p:blipFill rotWithShape="1">
          <a:blip r:embed="rId4">
            <a:alphaModFix/>
          </a:blip>
          <a:srcRect b="0" l="0" r="0" t="0"/>
          <a:stretch/>
        </p:blipFill>
        <p:spPr>
          <a:xfrm>
            <a:off x="770839" y="2188159"/>
            <a:ext cx="241402" cy="241402"/>
          </a:xfrm>
          <a:prstGeom prst="rect">
            <a:avLst/>
          </a:prstGeom>
          <a:noFill/>
          <a:ln>
            <a:noFill/>
          </a:ln>
        </p:spPr>
      </p:pic>
      <p:sp>
        <p:nvSpPr>
          <p:cNvPr id="336" name="Google Shape;336;p16"/>
          <p:cNvSpPr/>
          <p:nvPr/>
        </p:nvSpPr>
        <p:spPr>
          <a:xfrm>
            <a:off x="4846320" y="2057400"/>
            <a:ext cx="502920" cy="50292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37" name="Google Shape;337;p16"/>
          <p:cNvPicPr preferRelativeResize="0"/>
          <p:nvPr/>
        </p:nvPicPr>
        <p:blipFill rotWithShape="1">
          <a:blip r:embed="rId5">
            <a:alphaModFix/>
          </a:blip>
          <a:srcRect b="0" l="0" r="0" t="0"/>
          <a:stretch/>
        </p:blipFill>
        <p:spPr>
          <a:xfrm>
            <a:off x="4977079" y="2188159"/>
            <a:ext cx="241402" cy="241402"/>
          </a:xfrm>
          <a:prstGeom prst="rect">
            <a:avLst/>
          </a:prstGeom>
          <a:noFill/>
          <a:ln>
            <a:noFill/>
          </a:ln>
        </p:spPr>
      </p:pic>
      <p:sp>
        <p:nvSpPr>
          <p:cNvPr id="338" name="Google Shape;338;p16"/>
          <p:cNvSpPr/>
          <p:nvPr/>
        </p:nvSpPr>
        <p:spPr>
          <a:xfrm>
            <a:off x="640080" y="3474720"/>
            <a:ext cx="502920" cy="50292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39" name="Google Shape;339;p16"/>
          <p:cNvPicPr preferRelativeResize="0"/>
          <p:nvPr/>
        </p:nvPicPr>
        <p:blipFill rotWithShape="1">
          <a:blip r:embed="rId6">
            <a:alphaModFix/>
          </a:blip>
          <a:srcRect b="0" l="0" r="0" t="0"/>
          <a:stretch/>
        </p:blipFill>
        <p:spPr>
          <a:xfrm>
            <a:off x="770839" y="3605479"/>
            <a:ext cx="241402" cy="241402"/>
          </a:xfrm>
          <a:prstGeom prst="rect">
            <a:avLst/>
          </a:prstGeom>
          <a:noFill/>
          <a:ln>
            <a:noFill/>
          </a:ln>
        </p:spPr>
      </p:pic>
      <p:sp>
        <p:nvSpPr>
          <p:cNvPr id="340" name="Google Shape;340;p16"/>
          <p:cNvSpPr/>
          <p:nvPr/>
        </p:nvSpPr>
        <p:spPr>
          <a:xfrm>
            <a:off x="4846320" y="3474720"/>
            <a:ext cx="502920" cy="50292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41" name="Google Shape;341;p16"/>
          <p:cNvPicPr preferRelativeResize="0"/>
          <p:nvPr/>
        </p:nvPicPr>
        <p:blipFill rotWithShape="1">
          <a:blip r:embed="rId7">
            <a:alphaModFix/>
          </a:blip>
          <a:srcRect b="0" l="0" r="0" t="0"/>
          <a:stretch/>
        </p:blipFill>
        <p:spPr>
          <a:xfrm>
            <a:off x="4977079" y="3605479"/>
            <a:ext cx="241402" cy="24140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6" name="Shape 346"/>
        <p:cNvGrpSpPr/>
        <p:nvPr/>
      </p:nvGrpSpPr>
      <p:grpSpPr>
        <a:xfrm>
          <a:off x="0" y="0"/>
          <a:ext cx="0" cy="0"/>
          <a:chOff x="0" y="0"/>
          <a:chExt cx="0" cy="0"/>
        </a:xfrm>
      </p:grpSpPr>
      <p:sp>
        <p:nvSpPr>
          <p:cNvPr id="347" name="Google Shape;347;p17"/>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Viewer polish</a:t>
            </a:r>
            <a:endParaRPr b="0" i="0" sz="3400" u="none" cap="none" strike="noStrike">
              <a:solidFill>
                <a:schemeClr val="dk1"/>
              </a:solidFill>
              <a:latin typeface="Calibri"/>
              <a:ea typeface="Calibri"/>
              <a:cs typeface="Calibri"/>
              <a:sym typeface="Calibri"/>
            </a:endParaRPr>
          </a:p>
        </p:txBody>
      </p:sp>
      <p:sp>
        <p:nvSpPr>
          <p:cNvPr id="348" name="Google Shape;348;p17"/>
          <p:cNvSpPr/>
          <p:nvPr/>
        </p:nvSpPr>
        <p:spPr>
          <a:xfrm>
            <a:off x="8092440" y="292608"/>
            <a:ext cx="621792" cy="621792"/>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7"/>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v5</a:t>
            </a:r>
            <a:endParaRPr b="0" i="0" sz="2000" u="none" cap="none" strike="noStrike">
              <a:solidFill>
                <a:schemeClr val="dk1"/>
              </a:solidFill>
              <a:latin typeface="Calibri"/>
              <a:ea typeface="Calibri"/>
              <a:cs typeface="Calibri"/>
              <a:sym typeface="Calibri"/>
            </a:endParaRPr>
          </a:p>
        </p:txBody>
      </p:sp>
      <p:sp>
        <p:nvSpPr>
          <p:cNvPr id="350" name="Google Shape;350;p17"/>
          <p:cNvSpPr/>
          <p:nvPr/>
        </p:nvSpPr>
        <p:spPr>
          <a:xfrm>
            <a:off x="457200" y="1097280"/>
            <a:ext cx="4023360" cy="3566160"/>
          </a:xfrm>
          <a:prstGeom prst="roundRect">
            <a:avLst>
              <a:gd fmla="val 256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7"/>
          <p:cNvSpPr/>
          <p:nvPr/>
        </p:nvSpPr>
        <p:spPr>
          <a:xfrm>
            <a:off x="731520" y="1325880"/>
            <a:ext cx="594360" cy="59436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52" name="Google Shape;352;p17"/>
          <p:cNvPicPr preferRelativeResize="0"/>
          <p:nvPr/>
        </p:nvPicPr>
        <p:blipFill rotWithShape="1">
          <a:blip r:embed="rId3">
            <a:alphaModFix/>
          </a:blip>
          <a:srcRect b="0" l="0" r="0" t="0"/>
          <a:stretch/>
        </p:blipFill>
        <p:spPr>
          <a:xfrm>
            <a:off x="886054" y="1480414"/>
            <a:ext cx="285293" cy="285293"/>
          </a:xfrm>
          <a:prstGeom prst="rect">
            <a:avLst/>
          </a:prstGeom>
          <a:noFill/>
          <a:ln>
            <a:noFill/>
          </a:ln>
        </p:spPr>
      </p:pic>
      <p:sp>
        <p:nvSpPr>
          <p:cNvPr id="353" name="Google Shape;353;p17"/>
          <p:cNvSpPr txBox="1"/>
          <p:nvPr/>
        </p:nvSpPr>
        <p:spPr>
          <a:xfrm>
            <a:off x="1463040" y="1325880"/>
            <a:ext cx="2926080" cy="5943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2200"/>
              <a:buFont typeface="Calibri"/>
              <a:buNone/>
            </a:pPr>
            <a:r>
              <a:rPr b="1" i="0" lang="en-US" sz="2200" u="none" cap="none" strike="noStrike">
                <a:solidFill>
                  <a:srgbClr val="14213D"/>
                </a:solidFill>
                <a:latin typeface="Calibri"/>
                <a:ea typeface="Calibri"/>
                <a:cs typeface="Calibri"/>
                <a:sym typeface="Calibri"/>
              </a:rPr>
              <a:t>Session detail</a:t>
            </a:r>
            <a:endParaRPr b="0" i="0" sz="2200" u="none" cap="none" strike="noStrike">
              <a:solidFill>
                <a:schemeClr val="dk1"/>
              </a:solidFill>
              <a:latin typeface="Calibri"/>
              <a:ea typeface="Calibri"/>
              <a:cs typeface="Calibri"/>
              <a:sym typeface="Calibri"/>
            </a:endParaRPr>
          </a:p>
        </p:txBody>
      </p:sp>
      <p:sp>
        <p:nvSpPr>
          <p:cNvPr id="354" name="Google Shape;354;p17"/>
          <p:cNvSpPr txBox="1"/>
          <p:nvPr/>
        </p:nvSpPr>
        <p:spPr>
          <a:xfrm>
            <a:off x="731520" y="2103120"/>
            <a:ext cx="3520440" cy="237744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Two or three columns on wide screens</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Label and value on the same line, long values wrap</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Resize label width, collapse any section</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Your layout preferences stick</a:t>
            </a:r>
            <a:endParaRPr b="0" i="0" sz="1400" u="none" cap="none" strike="noStrike">
              <a:solidFill>
                <a:schemeClr val="dk1"/>
              </a:solidFill>
              <a:latin typeface="Calibri"/>
              <a:ea typeface="Calibri"/>
              <a:cs typeface="Calibri"/>
              <a:sym typeface="Calibri"/>
            </a:endParaRPr>
          </a:p>
        </p:txBody>
      </p:sp>
      <p:sp>
        <p:nvSpPr>
          <p:cNvPr id="355" name="Google Shape;355;p17"/>
          <p:cNvSpPr/>
          <p:nvPr/>
        </p:nvSpPr>
        <p:spPr>
          <a:xfrm>
            <a:off x="4663440" y="1097280"/>
            <a:ext cx="4023360" cy="3566160"/>
          </a:xfrm>
          <a:prstGeom prst="roundRect">
            <a:avLst>
              <a:gd fmla="val 256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7"/>
          <p:cNvSpPr/>
          <p:nvPr/>
        </p:nvSpPr>
        <p:spPr>
          <a:xfrm>
            <a:off x="4937760" y="1325880"/>
            <a:ext cx="594360" cy="59436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57" name="Google Shape;357;p17"/>
          <p:cNvPicPr preferRelativeResize="0"/>
          <p:nvPr/>
        </p:nvPicPr>
        <p:blipFill rotWithShape="1">
          <a:blip r:embed="rId4">
            <a:alphaModFix/>
          </a:blip>
          <a:srcRect b="0" l="0" r="0" t="0"/>
          <a:stretch/>
        </p:blipFill>
        <p:spPr>
          <a:xfrm>
            <a:off x="5092294" y="1480414"/>
            <a:ext cx="285293" cy="285293"/>
          </a:xfrm>
          <a:prstGeom prst="rect">
            <a:avLst/>
          </a:prstGeom>
          <a:noFill/>
          <a:ln>
            <a:noFill/>
          </a:ln>
        </p:spPr>
      </p:pic>
      <p:sp>
        <p:nvSpPr>
          <p:cNvPr id="358" name="Google Shape;358;p17"/>
          <p:cNvSpPr txBox="1"/>
          <p:nvPr/>
        </p:nvSpPr>
        <p:spPr>
          <a:xfrm>
            <a:off x="5669280" y="1325880"/>
            <a:ext cx="2926080" cy="5943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2200"/>
              <a:buFont typeface="Calibri"/>
              <a:buNone/>
            </a:pPr>
            <a:r>
              <a:rPr b="1" i="0" lang="en-US" sz="2200" u="none" cap="none" strike="noStrike">
                <a:solidFill>
                  <a:srgbClr val="14213D"/>
                </a:solidFill>
                <a:latin typeface="Calibri"/>
                <a:ea typeface="Calibri"/>
                <a:cs typeface="Calibri"/>
                <a:sym typeface="Calibri"/>
              </a:rPr>
              <a:t>Multiviewer</a:t>
            </a:r>
            <a:endParaRPr b="0" i="0" sz="2200" u="none" cap="none" strike="noStrike">
              <a:solidFill>
                <a:schemeClr val="dk1"/>
              </a:solidFill>
              <a:latin typeface="Calibri"/>
              <a:ea typeface="Calibri"/>
              <a:cs typeface="Calibri"/>
              <a:sym typeface="Calibri"/>
            </a:endParaRPr>
          </a:p>
        </p:txBody>
      </p:sp>
      <p:sp>
        <p:nvSpPr>
          <p:cNvPr id="359" name="Google Shape;359;p17"/>
          <p:cNvSpPr txBox="1"/>
          <p:nvPr/>
        </p:nvSpPr>
        <p:spPr>
          <a:xfrm>
            <a:off x="4937760" y="2103120"/>
            <a:ext cx="3520440" cy="237744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Files, History, and Stats tabs get a cluster dropdown</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Search every viewer or pick a few</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All viewers selected by default</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Also: uploadRoles, defaultTimeRange, footerTemplate, spiview category order</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A47"/>
        </a:solidFill>
      </p:bgPr>
    </p:bg>
    <p:spTree>
      <p:nvGrpSpPr>
        <p:cNvPr id="364" name="Shape 364"/>
        <p:cNvGrpSpPr/>
        <p:nvPr/>
      </p:nvGrpSpPr>
      <p:grpSpPr>
        <a:xfrm>
          <a:off x="0" y="0"/>
          <a:ext cx="0" cy="0"/>
          <a:chOff x="0" y="0"/>
          <a:chExt cx="0" cy="0"/>
        </a:xfrm>
      </p:grpSpPr>
      <p:pic>
        <p:nvPicPr>
          <p:cNvPr descr="Arkime_Logo_Mark_White3x.png" id="365" name="Google Shape;365;p18"/>
          <p:cNvPicPr preferRelativeResize="0"/>
          <p:nvPr/>
        </p:nvPicPr>
        <p:blipFill rotWithShape="1">
          <a:blip r:embed="rId3">
            <a:alphaModFix/>
          </a:blip>
          <a:srcRect b="0" l="0" r="0" t="0"/>
          <a:stretch/>
        </p:blipFill>
        <p:spPr>
          <a:xfrm>
            <a:off x="640080" y="1417320"/>
            <a:ext cx="1048215" cy="2011680"/>
          </a:xfrm>
          <a:prstGeom prst="rect">
            <a:avLst/>
          </a:prstGeom>
          <a:noFill/>
          <a:ln>
            <a:noFill/>
          </a:ln>
        </p:spPr>
      </p:pic>
      <p:sp>
        <p:nvSpPr>
          <p:cNvPr id="366" name="Google Shape;366;p18"/>
          <p:cNvSpPr txBox="1"/>
          <p:nvPr/>
        </p:nvSpPr>
        <p:spPr>
          <a:xfrm>
            <a:off x="2103120" y="1371600"/>
            <a:ext cx="64008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800"/>
              <a:buFont typeface="Calibri"/>
              <a:buNone/>
            </a:pPr>
            <a:r>
              <a:rPr b="1" i="0" lang="en-US" sz="4800" u="none" cap="none" strike="noStrike">
                <a:solidFill>
                  <a:srgbClr val="FFFFFF"/>
                </a:solidFill>
                <a:latin typeface="Calibri"/>
                <a:ea typeface="Calibri"/>
                <a:cs typeface="Calibri"/>
                <a:sym typeface="Calibri"/>
              </a:rPr>
              <a:t>Arkime 6</a:t>
            </a:r>
            <a:endParaRPr b="0" i="0" sz="4800" u="none" cap="none" strike="noStrike">
              <a:solidFill>
                <a:schemeClr val="dk1"/>
              </a:solidFill>
              <a:latin typeface="Calibri"/>
              <a:ea typeface="Calibri"/>
              <a:cs typeface="Calibri"/>
              <a:sym typeface="Calibri"/>
            </a:endParaRPr>
          </a:p>
        </p:txBody>
      </p:sp>
      <p:sp>
        <p:nvSpPr>
          <p:cNvPr id="367" name="Google Shape;367;p18"/>
          <p:cNvSpPr txBox="1"/>
          <p:nvPr/>
        </p:nvSpPr>
        <p:spPr>
          <a:xfrm>
            <a:off x="2103120" y="2148840"/>
            <a:ext cx="64008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B689"/>
              </a:buClr>
              <a:buSzPts val="2000"/>
              <a:buFont typeface="Calibri"/>
              <a:buNone/>
            </a:pPr>
            <a:r>
              <a:rPr b="0" i="0" lang="en-US" sz="2000" u="none" cap="none" strike="noStrike">
                <a:solidFill>
                  <a:srgbClr val="66B689"/>
                </a:solidFill>
                <a:latin typeface="Calibri"/>
                <a:ea typeface="Calibri"/>
                <a:cs typeface="Calibri"/>
                <a:sym typeface="Calibri"/>
              </a:rPr>
              <a:t>March 2, 2026</a:t>
            </a:r>
            <a:endParaRPr b="0" i="0" sz="2000" u="none" cap="none" strike="noStrike">
              <a:solidFill>
                <a:schemeClr val="dk1"/>
              </a:solidFill>
              <a:latin typeface="Calibri"/>
              <a:ea typeface="Calibri"/>
              <a:cs typeface="Calibri"/>
              <a:sym typeface="Calibri"/>
            </a:endParaRPr>
          </a:p>
        </p:txBody>
      </p:sp>
      <p:sp>
        <p:nvSpPr>
          <p:cNvPr id="368" name="Google Shape;368;p18"/>
          <p:cNvSpPr txBox="1"/>
          <p:nvPr/>
        </p:nvSpPr>
        <p:spPr>
          <a:xfrm>
            <a:off x="2103120" y="2606040"/>
            <a:ext cx="64008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D3E0"/>
              </a:buClr>
              <a:buSzPts val="1600"/>
              <a:buFont typeface="Calibri"/>
              <a:buNone/>
            </a:pPr>
            <a:r>
              <a:rPr b="0" i="0" lang="en-US" sz="1600" u="none" cap="none" strike="noStrike">
                <a:solidFill>
                  <a:srgbClr val="C9D3E0"/>
                </a:solidFill>
                <a:latin typeface="Calibri"/>
                <a:ea typeface="Calibri"/>
                <a:cs typeface="Calibri"/>
                <a:sym typeface="Calibri"/>
              </a:rPr>
              <a:t>Faster. Smarter. Ready for your network.</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3" name="Shape 373"/>
        <p:cNvGrpSpPr/>
        <p:nvPr/>
      </p:nvGrpSpPr>
      <p:grpSpPr>
        <a:xfrm>
          <a:off x="0" y="0"/>
          <a:ext cx="0" cy="0"/>
          <a:chOff x="0" y="0"/>
          <a:chExt cx="0" cy="0"/>
        </a:xfrm>
      </p:grpSpPr>
      <p:sp>
        <p:nvSpPr>
          <p:cNvPr id="374" name="Google Shape;374;p19"/>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A modern codebase</a:t>
            </a:r>
            <a:endParaRPr b="0" i="0" sz="3400" u="none" cap="none" strike="noStrike">
              <a:solidFill>
                <a:schemeClr val="dk1"/>
              </a:solidFill>
              <a:latin typeface="Calibri"/>
              <a:ea typeface="Calibri"/>
              <a:cs typeface="Calibri"/>
              <a:sym typeface="Calibri"/>
            </a:endParaRPr>
          </a:p>
        </p:txBody>
      </p:sp>
      <p:sp>
        <p:nvSpPr>
          <p:cNvPr id="375" name="Google Shape;375;p19"/>
          <p:cNvSpPr/>
          <p:nvPr/>
        </p:nvSpPr>
        <p:spPr>
          <a:xfrm>
            <a:off x="8092440" y="292608"/>
            <a:ext cx="621792" cy="621792"/>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9"/>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v6</a:t>
            </a:r>
            <a:endParaRPr b="0" i="0" sz="2000" u="none" cap="none" strike="noStrike">
              <a:solidFill>
                <a:schemeClr val="dk1"/>
              </a:solidFill>
              <a:latin typeface="Calibri"/>
              <a:ea typeface="Calibri"/>
              <a:cs typeface="Calibri"/>
              <a:sym typeface="Calibri"/>
            </a:endParaRPr>
          </a:p>
        </p:txBody>
      </p:sp>
      <p:sp>
        <p:nvSpPr>
          <p:cNvPr id="377" name="Google Shape;377;p19"/>
          <p:cNvSpPr/>
          <p:nvPr/>
        </p:nvSpPr>
        <p:spPr>
          <a:xfrm>
            <a:off x="457200" y="1143000"/>
            <a:ext cx="548640" cy="54864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78" name="Google Shape;378;p19"/>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379" name="Google Shape;379;p19"/>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Ten-year-old code, brought up to date</a:t>
            </a:r>
            <a:endParaRPr b="0" i="0" sz="1700" u="none" cap="none" strike="noStrike">
              <a:solidFill>
                <a:schemeClr val="dk1"/>
              </a:solidFill>
              <a:latin typeface="Calibri"/>
              <a:ea typeface="Calibri"/>
              <a:cs typeface="Calibri"/>
              <a:sym typeface="Calibri"/>
            </a:endParaRPr>
          </a:p>
        </p:txBody>
      </p:sp>
      <p:sp>
        <p:nvSpPr>
          <p:cNvPr id="380" name="Google Shape;380;p19"/>
          <p:cNvSpPr/>
          <p:nvPr/>
        </p:nvSpPr>
        <p:spPr>
          <a:xfrm>
            <a:off x="457200" y="1874520"/>
            <a:ext cx="8229600" cy="603504"/>
          </a:xfrm>
          <a:prstGeom prst="roundRect">
            <a:avLst>
              <a:gd fmla="val 15152"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9"/>
          <p:cNvSpPr/>
          <p:nvPr/>
        </p:nvSpPr>
        <p:spPr>
          <a:xfrm>
            <a:off x="594360" y="1947672"/>
            <a:ext cx="457200" cy="45720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82" name="Google Shape;382;p19"/>
          <p:cNvPicPr preferRelativeResize="0"/>
          <p:nvPr/>
        </p:nvPicPr>
        <p:blipFill rotWithShape="1">
          <a:blip r:embed="rId4">
            <a:alphaModFix/>
          </a:blip>
          <a:srcRect b="0" l="0" r="0" t="0"/>
          <a:stretch/>
        </p:blipFill>
        <p:spPr>
          <a:xfrm>
            <a:off x="713232" y="2066544"/>
            <a:ext cx="219456" cy="219456"/>
          </a:xfrm>
          <a:prstGeom prst="rect">
            <a:avLst/>
          </a:prstGeom>
          <a:noFill/>
          <a:ln>
            <a:noFill/>
          </a:ln>
        </p:spPr>
      </p:pic>
      <p:sp>
        <p:nvSpPr>
          <p:cNvPr id="383" name="Google Shape;383;p19"/>
          <p:cNvSpPr txBox="1"/>
          <p:nvPr/>
        </p:nvSpPr>
        <p:spPr>
          <a:xfrm>
            <a:off x="1188720" y="1874520"/>
            <a:ext cx="1828800" cy="6035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400"/>
              <a:buFont typeface="Calibri"/>
              <a:buNone/>
            </a:pPr>
            <a:r>
              <a:rPr b="1" i="0" lang="en-US" sz="1400" u="none" cap="none" strike="noStrike">
                <a:solidFill>
                  <a:srgbClr val="14213D"/>
                </a:solidFill>
                <a:latin typeface="Calibri"/>
                <a:ea typeface="Calibri"/>
                <a:cs typeface="Calibri"/>
                <a:sym typeface="Calibri"/>
              </a:rPr>
              <a:t>Vue 2 → Vue 3</a:t>
            </a:r>
            <a:endParaRPr b="0" i="0" sz="1400" u="none" cap="none" strike="noStrike">
              <a:solidFill>
                <a:schemeClr val="dk1"/>
              </a:solidFill>
              <a:latin typeface="Calibri"/>
              <a:ea typeface="Calibri"/>
              <a:cs typeface="Calibri"/>
              <a:sym typeface="Calibri"/>
            </a:endParaRPr>
          </a:p>
        </p:txBody>
      </p:sp>
      <p:sp>
        <p:nvSpPr>
          <p:cNvPr id="384" name="Google Shape;384;p19"/>
          <p:cNvSpPr txBox="1"/>
          <p:nvPr/>
        </p:nvSpPr>
        <p:spPr>
          <a:xfrm>
            <a:off x="3017520" y="1874520"/>
            <a:ext cx="5532120" cy="6035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alibri"/>
              <a:buNone/>
            </a:pPr>
            <a:r>
              <a:rPr b="0" i="0" lang="en-US" sz="1300" u="none" cap="none" strike="noStrike">
                <a:solidFill>
                  <a:srgbClr val="14213D"/>
                </a:solidFill>
                <a:latin typeface="Calibri"/>
                <a:ea typeface="Calibri"/>
                <a:cs typeface="Calibri"/>
                <a:sym typeface="Calibri"/>
              </a:rPr>
              <a:t>Every UI migrated: viewer, cont3xt, parliament, WISE</a:t>
            </a:r>
            <a:endParaRPr b="0" i="0" sz="1300" u="none" cap="none" strike="noStrike">
              <a:solidFill>
                <a:schemeClr val="dk1"/>
              </a:solidFill>
              <a:latin typeface="Calibri"/>
              <a:ea typeface="Calibri"/>
              <a:cs typeface="Calibri"/>
              <a:sym typeface="Calibri"/>
            </a:endParaRPr>
          </a:p>
        </p:txBody>
      </p:sp>
      <p:sp>
        <p:nvSpPr>
          <p:cNvPr id="385" name="Google Shape;385;p19"/>
          <p:cNvSpPr/>
          <p:nvPr/>
        </p:nvSpPr>
        <p:spPr>
          <a:xfrm>
            <a:off x="457200" y="2569464"/>
            <a:ext cx="8229600" cy="603504"/>
          </a:xfrm>
          <a:prstGeom prst="roundRect">
            <a:avLst>
              <a:gd fmla="val 15152"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9"/>
          <p:cNvSpPr/>
          <p:nvPr/>
        </p:nvSpPr>
        <p:spPr>
          <a:xfrm>
            <a:off x="594360" y="2642616"/>
            <a:ext cx="457200" cy="45720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87" name="Google Shape;387;p19"/>
          <p:cNvPicPr preferRelativeResize="0"/>
          <p:nvPr/>
        </p:nvPicPr>
        <p:blipFill rotWithShape="1">
          <a:blip r:embed="rId5">
            <a:alphaModFix/>
          </a:blip>
          <a:srcRect b="0" l="0" r="0" t="0"/>
          <a:stretch/>
        </p:blipFill>
        <p:spPr>
          <a:xfrm>
            <a:off x="713232" y="2761488"/>
            <a:ext cx="219456" cy="219456"/>
          </a:xfrm>
          <a:prstGeom prst="rect">
            <a:avLst/>
          </a:prstGeom>
          <a:noFill/>
          <a:ln>
            <a:noFill/>
          </a:ln>
        </p:spPr>
      </p:pic>
      <p:sp>
        <p:nvSpPr>
          <p:cNvPr id="388" name="Google Shape;388;p19"/>
          <p:cNvSpPr txBox="1"/>
          <p:nvPr/>
        </p:nvSpPr>
        <p:spPr>
          <a:xfrm>
            <a:off x="1188720" y="2569464"/>
            <a:ext cx="1828800" cy="6035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400"/>
              <a:buFont typeface="Calibri"/>
              <a:buNone/>
            </a:pPr>
            <a:r>
              <a:rPr b="1" i="0" lang="en-US" sz="1400" u="none" cap="none" strike="noStrike">
                <a:solidFill>
                  <a:srgbClr val="14213D"/>
                </a:solidFill>
                <a:latin typeface="Calibri"/>
                <a:ea typeface="Calibri"/>
                <a:cs typeface="Calibri"/>
                <a:sym typeface="Calibri"/>
              </a:rPr>
              <a:t>Node.js 22</a:t>
            </a:r>
            <a:endParaRPr b="0" i="0" sz="1400" u="none" cap="none" strike="noStrike">
              <a:solidFill>
                <a:schemeClr val="dk1"/>
              </a:solidFill>
              <a:latin typeface="Calibri"/>
              <a:ea typeface="Calibri"/>
              <a:cs typeface="Calibri"/>
              <a:sym typeface="Calibri"/>
            </a:endParaRPr>
          </a:p>
        </p:txBody>
      </p:sp>
      <p:sp>
        <p:nvSpPr>
          <p:cNvPr id="389" name="Google Shape;389;p19"/>
          <p:cNvSpPr txBox="1"/>
          <p:nvPr/>
        </p:nvSpPr>
        <p:spPr>
          <a:xfrm>
            <a:off x="3017520" y="2569464"/>
            <a:ext cx="5532120" cy="6035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alibri"/>
              <a:buNone/>
            </a:pPr>
            <a:r>
              <a:rPr b="0" i="0" lang="en-US" sz="1300" u="none" cap="none" strike="noStrike">
                <a:solidFill>
                  <a:srgbClr val="14213D"/>
                </a:solidFill>
                <a:latin typeface="Calibri"/>
                <a:ea typeface="Calibri"/>
                <a:cs typeface="Calibri"/>
                <a:sym typeface="Calibri"/>
              </a:rPr>
              <a:t>Requires 22.15 or newer; webpack tech debt removed</a:t>
            </a:r>
            <a:endParaRPr b="0" i="0" sz="1300" u="none" cap="none" strike="noStrike">
              <a:solidFill>
                <a:schemeClr val="dk1"/>
              </a:solidFill>
              <a:latin typeface="Calibri"/>
              <a:ea typeface="Calibri"/>
              <a:cs typeface="Calibri"/>
              <a:sym typeface="Calibri"/>
            </a:endParaRPr>
          </a:p>
        </p:txBody>
      </p:sp>
      <p:sp>
        <p:nvSpPr>
          <p:cNvPr id="390" name="Google Shape;390;p19"/>
          <p:cNvSpPr/>
          <p:nvPr/>
        </p:nvSpPr>
        <p:spPr>
          <a:xfrm>
            <a:off x="457200" y="3264408"/>
            <a:ext cx="8229600" cy="603504"/>
          </a:xfrm>
          <a:prstGeom prst="roundRect">
            <a:avLst>
              <a:gd fmla="val 15152"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9"/>
          <p:cNvSpPr/>
          <p:nvPr/>
        </p:nvSpPr>
        <p:spPr>
          <a:xfrm>
            <a:off x="594360" y="3337560"/>
            <a:ext cx="457200" cy="45720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92" name="Google Shape;392;p19"/>
          <p:cNvPicPr preferRelativeResize="0"/>
          <p:nvPr/>
        </p:nvPicPr>
        <p:blipFill rotWithShape="1">
          <a:blip r:embed="rId6">
            <a:alphaModFix/>
          </a:blip>
          <a:srcRect b="0" l="0" r="0" t="0"/>
          <a:stretch/>
        </p:blipFill>
        <p:spPr>
          <a:xfrm>
            <a:off x="713232" y="3456432"/>
            <a:ext cx="219456" cy="219456"/>
          </a:xfrm>
          <a:prstGeom prst="rect">
            <a:avLst/>
          </a:prstGeom>
          <a:noFill/>
          <a:ln>
            <a:noFill/>
          </a:ln>
        </p:spPr>
      </p:pic>
      <p:sp>
        <p:nvSpPr>
          <p:cNvPr id="393" name="Google Shape;393;p19"/>
          <p:cNvSpPr txBox="1"/>
          <p:nvPr/>
        </p:nvSpPr>
        <p:spPr>
          <a:xfrm>
            <a:off x="1188720" y="3264408"/>
            <a:ext cx="1828800" cy="6035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400"/>
              <a:buFont typeface="Calibri"/>
              <a:buNone/>
            </a:pPr>
            <a:r>
              <a:rPr b="1" i="0" lang="en-US" sz="1400" u="none" cap="none" strike="noStrike">
                <a:solidFill>
                  <a:srgbClr val="14213D"/>
                </a:solidFill>
                <a:latin typeface="Calibri"/>
                <a:ea typeface="Calibri"/>
                <a:cs typeface="Calibri"/>
                <a:sym typeface="Calibri"/>
              </a:rPr>
              <a:t>eslint 9</a:t>
            </a:r>
            <a:endParaRPr b="0" i="0" sz="1400" u="none" cap="none" strike="noStrike">
              <a:solidFill>
                <a:schemeClr val="dk1"/>
              </a:solidFill>
              <a:latin typeface="Calibri"/>
              <a:ea typeface="Calibri"/>
              <a:cs typeface="Calibri"/>
              <a:sym typeface="Calibri"/>
            </a:endParaRPr>
          </a:p>
        </p:txBody>
      </p:sp>
      <p:sp>
        <p:nvSpPr>
          <p:cNvPr id="394" name="Google Shape;394;p19"/>
          <p:cNvSpPr txBox="1"/>
          <p:nvPr/>
        </p:nvSpPr>
        <p:spPr>
          <a:xfrm>
            <a:off x="3017520" y="3264408"/>
            <a:ext cx="5532120" cy="6035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alibri"/>
              <a:buNone/>
            </a:pPr>
            <a:r>
              <a:rPr b="0" i="0" lang="en-US" sz="1300" u="none" cap="none" strike="noStrike">
                <a:solidFill>
                  <a:srgbClr val="14213D"/>
                </a:solidFill>
                <a:latin typeface="Calibri"/>
                <a:ea typeface="Calibri"/>
                <a:cs typeface="Calibri"/>
                <a:sym typeface="Calibri"/>
              </a:rPr>
              <a:t>Vue files linted too, recommended rules enforced</a:t>
            </a:r>
            <a:endParaRPr b="0" i="0" sz="1300" u="none" cap="none" strike="noStrike">
              <a:solidFill>
                <a:schemeClr val="dk1"/>
              </a:solidFill>
              <a:latin typeface="Calibri"/>
              <a:ea typeface="Calibri"/>
              <a:cs typeface="Calibri"/>
              <a:sym typeface="Calibri"/>
            </a:endParaRPr>
          </a:p>
        </p:txBody>
      </p:sp>
      <p:sp>
        <p:nvSpPr>
          <p:cNvPr id="395" name="Google Shape;395;p19"/>
          <p:cNvSpPr/>
          <p:nvPr/>
        </p:nvSpPr>
        <p:spPr>
          <a:xfrm>
            <a:off x="457200" y="3959352"/>
            <a:ext cx="8229600" cy="603504"/>
          </a:xfrm>
          <a:prstGeom prst="roundRect">
            <a:avLst>
              <a:gd fmla="val 15152"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9"/>
          <p:cNvSpPr/>
          <p:nvPr/>
        </p:nvSpPr>
        <p:spPr>
          <a:xfrm>
            <a:off x="594360" y="4032504"/>
            <a:ext cx="457200" cy="45720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97" name="Google Shape;397;p19"/>
          <p:cNvPicPr preferRelativeResize="0"/>
          <p:nvPr/>
        </p:nvPicPr>
        <p:blipFill rotWithShape="1">
          <a:blip r:embed="rId7">
            <a:alphaModFix/>
          </a:blip>
          <a:srcRect b="0" l="0" r="0" t="0"/>
          <a:stretch/>
        </p:blipFill>
        <p:spPr>
          <a:xfrm>
            <a:off x="713232" y="4151376"/>
            <a:ext cx="219456" cy="219456"/>
          </a:xfrm>
          <a:prstGeom prst="rect">
            <a:avLst/>
          </a:prstGeom>
          <a:noFill/>
          <a:ln>
            <a:noFill/>
          </a:ln>
        </p:spPr>
      </p:pic>
      <p:sp>
        <p:nvSpPr>
          <p:cNvPr id="398" name="Google Shape;398;p19"/>
          <p:cNvSpPr txBox="1"/>
          <p:nvPr/>
        </p:nvSpPr>
        <p:spPr>
          <a:xfrm>
            <a:off x="1188720" y="3959352"/>
            <a:ext cx="1828800" cy="6035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400"/>
              <a:buFont typeface="Calibri"/>
              <a:buNone/>
            </a:pPr>
            <a:r>
              <a:rPr b="1" i="0" lang="en-US" sz="1400" u="none" cap="none" strike="noStrike">
                <a:solidFill>
                  <a:srgbClr val="14213D"/>
                </a:solidFill>
                <a:latin typeface="Calibri"/>
                <a:ea typeface="Calibri"/>
                <a:cs typeface="Calibri"/>
                <a:sym typeface="Calibri"/>
              </a:rPr>
              <a:t>Old stuff gone</a:t>
            </a:r>
            <a:endParaRPr b="0" i="0" sz="1400" u="none" cap="none" strike="noStrike">
              <a:solidFill>
                <a:schemeClr val="dk1"/>
              </a:solidFill>
              <a:latin typeface="Calibri"/>
              <a:ea typeface="Calibri"/>
              <a:cs typeface="Calibri"/>
              <a:sym typeface="Calibri"/>
            </a:endParaRPr>
          </a:p>
        </p:txBody>
      </p:sp>
      <p:sp>
        <p:nvSpPr>
          <p:cNvPr id="399" name="Google Shape;399;p19"/>
          <p:cNvSpPr txBox="1"/>
          <p:nvPr/>
        </p:nvSpPr>
        <p:spPr>
          <a:xfrm>
            <a:off x="3017520" y="3959352"/>
            <a:ext cx="5532120" cy="6035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alibri"/>
              <a:buNone/>
            </a:pPr>
            <a:r>
              <a:rPr b="0" i="0" lang="en-US" sz="1300" u="none" cap="none" strike="noStrike">
                <a:solidFill>
                  <a:srgbClr val="14213D"/>
                </a:solidFill>
                <a:latin typeface="Calibri"/>
                <a:ea typeface="Calibri"/>
                <a:cs typeface="Calibri"/>
                <a:sym typeface="Calibri"/>
              </a:rPr>
              <a:t>v1 viewer APIs, old password storage, parseSMTP / parseSMB, Ubuntu 20.04</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04" name="Shape 404"/>
        <p:cNvGrpSpPr/>
        <p:nvPr/>
      </p:nvGrpSpPr>
      <p:grpSpPr>
        <a:xfrm>
          <a:off x="0" y="0"/>
          <a:ext cx="0" cy="0"/>
          <a:chOff x="0" y="0"/>
          <a:chExt cx="0" cy="0"/>
        </a:xfrm>
      </p:grpSpPr>
      <p:sp>
        <p:nvSpPr>
          <p:cNvPr id="405" name="Google Shape;405;p20"/>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Performance</a:t>
            </a:r>
            <a:endParaRPr b="0" i="0" sz="3400" u="none" cap="none" strike="noStrike">
              <a:solidFill>
                <a:schemeClr val="dk1"/>
              </a:solidFill>
              <a:latin typeface="Calibri"/>
              <a:ea typeface="Calibri"/>
              <a:cs typeface="Calibri"/>
              <a:sym typeface="Calibri"/>
            </a:endParaRPr>
          </a:p>
        </p:txBody>
      </p:sp>
      <p:sp>
        <p:nvSpPr>
          <p:cNvPr id="406" name="Google Shape;406;p20"/>
          <p:cNvSpPr/>
          <p:nvPr/>
        </p:nvSpPr>
        <p:spPr>
          <a:xfrm>
            <a:off x="8092440" y="292608"/>
            <a:ext cx="621792" cy="621792"/>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0"/>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v6</a:t>
            </a:r>
            <a:endParaRPr b="0" i="0" sz="2000" u="none" cap="none" strike="noStrike">
              <a:solidFill>
                <a:schemeClr val="dk1"/>
              </a:solidFill>
              <a:latin typeface="Calibri"/>
              <a:ea typeface="Calibri"/>
              <a:cs typeface="Calibri"/>
              <a:sym typeface="Calibri"/>
            </a:endParaRPr>
          </a:p>
        </p:txBody>
      </p:sp>
      <p:sp>
        <p:nvSpPr>
          <p:cNvPr id="408" name="Google Shape;408;p20"/>
          <p:cNvSpPr/>
          <p:nvPr/>
        </p:nvSpPr>
        <p:spPr>
          <a:xfrm>
            <a:off x="457200" y="1143000"/>
            <a:ext cx="2560320" cy="1600200"/>
          </a:xfrm>
          <a:prstGeom prst="roundRect">
            <a:avLst>
              <a:gd fmla="val 571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0"/>
          <p:cNvSpPr txBox="1"/>
          <p:nvPr/>
        </p:nvSpPr>
        <p:spPr>
          <a:xfrm>
            <a:off x="457200" y="1252728"/>
            <a:ext cx="2560320" cy="8801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5A623"/>
              </a:buClr>
              <a:buSzPts val="4000"/>
              <a:buFont typeface="Calibri"/>
              <a:buNone/>
            </a:pPr>
            <a:r>
              <a:rPr b="1" i="0" lang="en-US" sz="4000" u="none" cap="none" strike="noStrike">
                <a:solidFill>
                  <a:srgbClr val="F5A623"/>
                </a:solidFill>
                <a:latin typeface="Calibri"/>
                <a:ea typeface="Calibri"/>
                <a:cs typeface="Calibri"/>
                <a:sym typeface="Calibri"/>
              </a:rPr>
              <a:t>5x</a:t>
            </a:r>
            <a:endParaRPr b="0" i="0" sz="4000" u="none" cap="none" strike="noStrike">
              <a:solidFill>
                <a:schemeClr val="dk1"/>
              </a:solidFill>
              <a:latin typeface="Calibri"/>
              <a:ea typeface="Calibri"/>
              <a:cs typeface="Calibri"/>
              <a:sym typeface="Calibri"/>
            </a:endParaRPr>
          </a:p>
        </p:txBody>
      </p:sp>
      <p:sp>
        <p:nvSpPr>
          <p:cNvPr id="410" name="Google Shape;410;p20"/>
          <p:cNvSpPr txBox="1"/>
          <p:nvPr/>
        </p:nvSpPr>
        <p:spPr>
          <a:xfrm>
            <a:off x="548640" y="2135124"/>
            <a:ext cx="2377440" cy="52806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E6B7E"/>
              </a:buClr>
              <a:buSzPts val="1300"/>
              <a:buFont typeface="Calibri"/>
              <a:buNone/>
            </a:pPr>
            <a:r>
              <a:rPr b="0" i="0" lang="en-US" sz="1300" u="none" cap="none" strike="noStrike">
                <a:solidFill>
                  <a:srgbClr val="5E6B7E"/>
                </a:solidFill>
                <a:latin typeface="Calibri"/>
                <a:ea typeface="Calibri"/>
                <a:cs typeface="Calibri"/>
                <a:sym typeface="Calibri"/>
              </a:rPr>
              <a:t>faster PCAP downloads</a:t>
            </a:r>
            <a:endParaRPr b="0" i="0" sz="1300" u="none" cap="none" strike="noStrike">
              <a:solidFill>
                <a:schemeClr val="dk1"/>
              </a:solidFill>
              <a:latin typeface="Calibri"/>
              <a:ea typeface="Calibri"/>
              <a:cs typeface="Calibri"/>
              <a:sym typeface="Calibri"/>
            </a:endParaRPr>
          </a:p>
        </p:txBody>
      </p:sp>
      <p:sp>
        <p:nvSpPr>
          <p:cNvPr id="411" name="Google Shape;411;p20"/>
          <p:cNvSpPr/>
          <p:nvPr/>
        </p:nvSpPr>
        <p:spPr>
          <a:xfrm>
            <a:off x="3291840" y="1143000"/>
            <a:ext cx="2560320" cy="1600200"/>
          </a:xfrm>
          <a:prstGeom prst="roundRect">
            <a:avLst>
              <a:gd fmla="val 571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0"/>
          <p:cNvSpPr txBox="1"/>
          <p:nvPr/>
        </p:nvSpPr>
        <p:spPr>
          <a:xfrm>
            <a:off x="3291840" y="1252728"/>
            <a:ext cx="2560320" cy="8801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A9D8F"/>
              </a:buClr>
              <a:buSzPts val="4000"/>
              <a:buFont typeface="Calibri"/>
              <a:buNone/>
            </a:pPr>
            <a:r>
              <a:rPr b="1" i="0" lang="en-US" sz="4000" u="none" cap="none" strike="noStrike">
                <a:solidFill>
                  <a:srgbClr val="2A9D8F"/>
                </a:solidFill>
                <a:latin typeface="Calibri"/>
                <a:ea typeface="Calibri"/>
                <a:cs typeface="Calibri"/>
                <a:sym typeface="Calibri"/>
              </a:rPr>
              <a:t>2x</a:t>
            </a:r>
            <a:endParaRPr b="0" i="0" sz="4000" u="none" cap="none" strike="noStrike">
              <a:solidFill>
                <a:schemeClr val="dk1"/>
              </a:solidFill>
              <a:latin typeface="Calibri"/>
              <a:ea typeface="Calibri"/>
              <a:cs typeface="Calibri"/>
              <a:sym typeface="Calibri"/>
            </a:endParaRPr>
          </a:p>
        </p:txBody>
      </p:sp>
      <p:sp>
        <p:nvSpPr>
          <p:cNvPr id="413" name="Google Shape;413;p20"/>
          <p:cNvSpPr txBox="1"/>
          <p:nvPr/>
        </p:nvSpPr>
        <p:spPr>
          <a:xfrm>
            <a:off x="3383280" y="2135124"/>
            <a:ext cx="2377440" cy="52806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E6B7E"/>
              </a:buClr>
              <a:buSzPts val="1300"/>
              <a:buFont typeface="Calibri"/>
              <a:buNone/>
            </a:pPr>
            <a:r>
              <a:rPr b="0" i="0" lang="en-US" sz="1300" u="none" cap="none" strike="noStrike">
                <a:solidFill>
                  <a:srgbClr val="5E6B7E"/>
                </a:solidFill>
                <a:latin typeface="Calibri"/>
                <a:ea typeface="Calibri"/>
                <a:cs typeface="Calibri"/>
                <a:sym typeface="Calibri"/>
              </a:rPr>
              <a:t>faster hunts</a:t>
            </a:r>
            <a:endParaRPr b="0" i="0" sz="1300" u="none" cap="none" strike="noStrike">
              <a:solidFill>
                <a:schemeClr val="dk1"/>
              </a:solidFill>
              <a:latin typeface="Calibri"/>
              <a:ea typeface="Calibri"/>
              <a:cs typeface="Calibri"/>
              <a:sym typeface="Calibri"/>
            </a:endParaRPr>
          </a:p>
        </p:txBody>
      </p:sp>
      <p:sp>
        <p:nvSpPr>
          <p:cNvPr id="414" name="Google Shape;414;p20"/>
          <p:cNvSpPr/>
          <p:nvPr/>
        </p:nvSpPr>
        <p:spPr>
          <a:xfrm>
            <a:off x="6126480" y="1143000"/>
            <a:ext cx="2560320" cy="1600200"/>
          </a:xfrm>
          <a:prstGeom prst="roundRect">
            <a:avLst>
              <a:gd fmla="val 571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0"/>
          <p:cNvSpPr txBox="1"/>
          <p:nvPr/>
        </p:nvSpPr>
        <p:spPr>
          <a:xfrm>
            <a:off x="6126480" y="1252728"/>
            <a:ext cx="2560320" cy="8801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5A623"/>
              </a:buClr>
              <a:buSzPts val="4000"/>
              <a:buFont typeface="Calibri"/>
              <a:buNone/>
            </a:pPr>
            <a:r>
              <a:rPr b="1" i="0" lang="en-US" sz="4000" u="none" cap="none" strike="noStrike">
                <a:solidFill>
                  <a:srgbClr val="F5A623"/>
                </a:solidFill>
                <a:latin typeface="Calibri"/>
                <a:ea typeface="Calibri"/>
                <a:cs typeface="Calibri"/>
                <a:sym typeface="Calibri"/>
              </a:rPr>
              <a:t>lock free</a:t>
            </a:r>
            <a:endParaRPr b="0" i="0" sz="4000" u="none" cap="none" strike="noStrike">
              <a:solidFill>
                <a:schemeClr val="dk1"/>
              </a:solidFill>
              <a:latin typeface="Calibri"/>
              <a:ea typeface="Calibri"/>
              <a:cs typeface="Calibri"/>
              <a:sym typeface="Calibri"/>
            </a:endParaRPr>
          </a:p>
        </p:txBody>
      </p:sp>
      <p:sp>
        <p:nvSpPr>
          <p:cNvPr id="416" name="Google Shape;416;p20"/>
          <p:cNvSpPr txBox="1"/>
          <p:nvPr/>
        </p:nvSpPr>
        <p:spPr>
          <a:xfrm>
            <a:off x="6217920" y="2135124"/>
            <a:ext cx="2377440" cy="52806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E6B7E"/>
              </a:buClr>
              <a:buSzPts val="1300"/>
              <a:buFont typeface="Calibri"/>
              <a:buNone/>
            </a:pPr>
            <a:r>
              <a:rPr b="0" i="0" lang="en-US" sz="1300" u="none" cap="none" strike="noStrike">
                <a:solidFill>
                  <a:srgbClr val="5E6B7E"/>
                </a:solidFill>
                <a:latin typeface="Calibri"/>
                <a:ea typeface="Calibri"/>
                <a:cs typeface="Calibri"/>
                <a:sym typeface="Calibri"/>
              </a:rPr>
              <a:t>session ids (6.7)</a:t>
            </a:r>
            <a:endParaRPr b="0" i="0" sz="1300" u="none" cap="none" strike="noStrike">
              <a:solidFill>
                <a:schemeClr val="dk1"/>
              </a:solidFill>
              <a:latin typeface="Calibri"/>
              <a:ea typeface="Calibri"/>
              <a:cs typeface="Calibri"/>
              <a:sym typeface="Calibri"/>
            </a:endParaRPr>
          </a:p>
        </p:txBody>
      </p:sp>
      <p:sp>
        <p:nvSpPr>
          <p:cNvPr id="417" name="Google Shape;417;p20"/>
          <p:cNvSpPr/>
          <p:nvPr/>
        </p:nvSpPr>
        <p:spPr>
          <a:xfrm>
            <a:off x="457200" y="2971800"/>
            <a:ext cx="502920" cy="502920"/>
          </a:xfrm>
          <a:prstGeom prst="ellipse">
            <a:avLst/>
          </a:prstGeom>
          <a:solidFill>
            <a:srgbClr val="14213D"/>
          </a:solidFill>
          <a:ln cap="flat" cmpd="sng" w="12700">
            <a:solidFill>
              <a:srgbClr val="14213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18" name="Google Shape;418;p20"/>
          <p:cNvPicPr preferRelativeResize="0"/>
          <p:nvPr/>
        </p:nvPicPr>
        <p:blipFill rotWithShape="1">
          <a:blip r:embed="rId3">
            <a:alphaModFix/>
          </a:blip>
          <a:srcRect b="0" l="0" r="0" t="0"/>
          <a:stretch/>
        </p:blipFill>
        <p:spPr>
          <a:xfrm>
            <a:off x="587959" y="3102559"/>
            <a:ext cx="241402" cy="241402"/>
          </a:xfrm>
          <a:prstGeom prst="rect">
            <a:avLst/>
          </a:prstGeom>
          <a:noFill/>
          <a:ln>
            <a:noFill/>
          </a:ln>
        </p:spPr>
      </p:pic>
      <p:sp>
        <p:nvSpPr>
          <p:cNvPr id="419" name="Google Shape;419;p20"/>
          <p:cNvSpPr txBox="1"/>
          <p:nvPr/>
        </p:nvSpPr>
        <p:spPr>
          <a:xfrm>
            <a:off x="1097280" y="2971800"/>
            <a:ext cx="73152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Capture on busy links</a:t>
            </a:r>
            <a:endParaRPr b="0" i="0" sz="1700" u="none" cap="none" strike="noStrike">
              <a:solidFill>
                <a:schemeClr val="dk1"/>
              </a:solidFill>
              <a:latin typeface="Calibri"/>
              <a:ea typeface="Calibri"/>
              <a:cs typeface="Calibri"/>
              <a:sym typeface="Calibri"/>
            </a:endParaRPr>
          </a:p>
        </p:txBody>
      </p:sp>
      <p:sp>
        <p:nvSpPr>
          <p:cNvPr id="420" name="Google Shape;420;p20"/>
          <p:cNvSpPr txBox="1"/>
          <p:nvPr/>
        </p:nvSpPr>
        <p:spPr>
          <a:xfrm>
            <a:off x="457200" y="3566160"/>
            <a:ext cx="8229600" cy="137160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Per-thread compression to OpenSearch / Elasticsearch</a:t>
            </a:r>
            <a:endParaRPr b="0" i="0" sz="1300" u="none" cap="none" strike="noStrike">
              <a:solidFill>
                <a:schemeClr val="dk1"/>
              </a:solidFill>
              <a:latin typeface="Calibri"/>
              <a:ea typeface="Calibri"/>
              <a:cs typeface="Calibri"/>
              <a:sym typeface="Calibri"/>
            </a:endParaRPr>
          </a:p>
          <a:p>
            <a:pPr indent="-177800" lvl="0" marL="177800" marR="0" rtl="0" algn="l">
              <a:spcBef>
                <a:spcPts val="4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ArkimePacket free list to cut memory fragmentation</a:t>
            </a:r>
            <a:endParaRPr b="0" i="0" sz="1300" u="none" cap="none" strike="noStrike">
              <a:solidFill>
                <a:schemeClr val="dk1"/>
              </a:solidFill>
              <a:latin typeface="Calibri"/>
              <a:ea typeface="Calibri"/>
              <a:cs typeface="Calibri"/>
              <a:sym typeface="Calibri"/>
            </a:endParaRPr>
          </a:p>
          <a:p>
            <a:pPr indent="-177800" lvl="0" marL="177800" marR="0" rtl="0" algn="l">
              <a:spcBef>
                <a:spcPts val="4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Structures aligned and needless atomics removed, so many packetThreads stop fighting over cache lines</a:t>
            </a:r>
            <a:endParaRPr b="0" i="0" sz="1300" u="none" cap="none" strike="noStrike">
              <a:solidFill>
                <a:schemeClr val="dk1"/>
              </a:solidFill>
              <a:latin typeface="Calibri"/>
              <a:ea typeface="Calibri"/>
              <a:cs typeface="Calibri"/>
              <a:sym typeface="Calibri"/>
            </a:endParaRPr>
          </a:p>
          <a:p>
            <a:pPr indent="-177800" lvl="0" marL="177800" marR="0" rtl="0" algn="l">
              <a:spcBef>
                <a:spcPts val="4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Faster dedup and string matching; hunts only fetch the packet fields they need</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5" name="Shape 425"/>
        <p:cNvGrpSpPr/>
        <p:nvPr/>
      </p:nvGrpSpPr>
      <p:grpSpPr>
        <a:xfrm>
          <a:off x="0" y="0"/>
          <a:ext cx="0" cy="0"/>
          <a:chOff x="0" y="0"/>
          <a:chExt cx="0" cy="0"/>
        </a:xfrm>
      </p:grpSpPr>
      <p:sp>
        <p:nvSpPr>
          <p:cNvPr id="426" name="Google Shape;426;p21"/>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Python parsers and plugins</a:t>
            </a:r>
            <a:endParaRPr b="0" i="0" sz="3400" u="none" cap="none" strike="noStrike">
              <a:solidFill>
                <a:schemeClr val="dk1"/>
              </a:solidFill>
              <a:latin typeface="Calibri"/>
              <a:ea typeface="Calibri"/>
              <a:cs typeface="Calibri"/>
              <a:sym typeface="Calibri"/>
            </a:endParaRPr>
          </a:p>
        </p:txBody>
      </p:sp>
      <p:sp>
        <p:nvSpPr>
          <p:cNvPr id="427" name="Google Shape;427;p21"/>
          <p:cNvSpPr/>
          <p:nvPr/>
        </p:nvSpPr>
        <p:spPr>
          <a:xfrm>
            <a:off x="8092440" y="292608"/>
            <a:ext cx="621792" cy="621792"/>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1"/>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v6</a:t>
            </a:r>
            <a:endParaRPr b="0" i="0" sz="2000" u="none" cap="none" strike="noStrike">
              <a:solidFill>
                <a:schemeClr val="dk1"/>
              </a:solidFill>
              <a:latin typeface="Calibri"/>
              <a:ea typeface="Calibri"/>
              <a:cs typeface="Calibri"/>
              <a:sym typeface="Calibri"/>
            </a:endParaRPr>
          </a:p>
        </p:txBody>
      </p:sp>
      <p:sp>
        <p:nvSpPr>
          <p:cNvPr id="429" name="Google Shape;429;p21"/>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30" name="Google Shape;430;p21"/>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431" name="Google Shape;431;p21"/>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Write parsers in Python instead of C</a:t>
            </a:r>
            <a:endParaRPr b="0" i="0" sz="1700" u="none" cap="none" strike="noStrike">
              <a:solidFill>
                <a:schemeClr val="dk1"/>
              </a:solidFill>
              <a:latin typeface="Calibri"/>
              <a:ea typeface="Calibri"/>
              <a:cs typeface="Calibri"/>
              <a:sym typeface="Calibri"/>
            </a:endParaRPr>
          </a:p>
        </p:txBody>
      </p:sp>
      <p:sp>
        <p:nvSpPr>
          <p:cNvPr id="432" name="Google Shape;432;p21"/>
          <p:cNvSpPr txBox="1"/>
          <p:nvPr/>
        </p:nvSpPr>
        <p:spPr>
          <a:xfrm>
            <a:off x="457200" y="1874520"/>
            <a:ext cx="3931920" cy="274320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Drop a .py file in the parsers directory and capture loads it</a:t>
            </a:r>
            <a:endParaRPr b="0" i="0" sz="13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Three modules: arkime, arkime_session, arkime_packet</a:t>
            </a:r>
            <a:endParaRPr b="0" i="0" sz="13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Register TCP, UDP, SCTP, and port classifiers, per-session parsers, and save hooks</a:t>
            </a:r>
            <a:endParaRPr b="0" i="0" sz="13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Define fields, add tags, set values, read packet bytes</a:t>
            </a:r>
            <a:endParaRPr b="0" i="0" sz="13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Type stubs (.pyi) for the arkime modules ship in the repo, so VS Code, Pylance, and PyCharm give autocomplete and type checking while you write one</a:t>
            </a:r>
            <a:endParaRPr b="0" i="0" sz="13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Needs Python 3.12+ and disablePython=false</a:t>
            </a:r>
            <a:endParaRPr b="0" i="0" sz="1300" u="none" cap="none" strike="noStrike">
              <a:solidFill>
                <a:schemeClr val="dk1"/>
              </a:solidFill>
              <a:latin typeface="Calibri"/>
              <a:ea typeface="Calibri"/>
              <a:cs typeface="Calibri"/>
              <a:sym typeface="Calibri"/>
            </a:endParaRPr>
          </a:p>
        </p:txBody>
      </p:sp>
      <p:sp>
        <p:nvSpPr>
          <p:cNvPr id="433" name="Google Shape;433;p21"/>
          <p:cNvSpPr/>
          <p:nvPr/>
        </p:nvSpPr>
        <p:spPr>
          <a:xfrm>
            <a:off x="4572000" y="1783080"/>
            <a:ext cx="4114800" cy="2834640"/>
          </a:xfrm>
          <a:prstGeom prst="roundRect">
            <a:avLst>
              <a:gd fmla="val 2581"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1"/>
          <p:cNvSpPr txBox="1"/>
          <p:nvPr/>
        </p:nvSpPr>
        <p:spPr>
          <a:xfrm>
            <a:off x="4754880" y="1920240"/>
            <a:ext cx="3749040" cy="2560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import arkime, arkime_session</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def classify(session, data, direction):</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    arkime_session.add_protocol(session, "hello")</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    arkime_session.add_tag(session, "python")</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    arkime.register_parser(session, parse)</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def parse(session, data, direction):</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    return 0   # -1 to unregister</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arkime.register_tcp_classifier(</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00"/>
              <a:buFont typeface="Courier New"/>
              <a:buNone/>
            </a:pPr>
            <a:r>
              <a:rPr b="0" i="0" lang="en-US" sz="1000" u="none" cap="none" strike="noStrike">
                <a:solidFill>
                  <a:srgbClr val="E6EDF3"/>
                </a:solidFill>
                <a:latin typeface="Courier New"/>
                <a:ea typeface="Courier New"/>
                <a:cs typeface="Courier New"/>
                <a:sym typeface="Courier New"/>
              </a:rPr>
              <a:t>    "hello", 0, b"HELLO", classify)</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9" name="Shape 439"/>
        <p:cNvGrpSpPr/>
        <p:nvPr/>
      </p:nvGrpSpPr>
      <p:grpSpPr>
        <a:xfrm>
          <a:off x="0" y="0"/>
          <a:ext cx="0" cy="0"/>
          <a:chOff x="0" y="0"/>
          <a:chExt cx="0" cy="0"/>
        </a:xfrm>
      </p:grpSpPr>
      <p:sp>
        <p:nvSpPr>
          <p:cNvPr id="440" name="Google Shape;440;p22"/>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30+ new parsers</a:t>
            </a:r>
            <a:endParaRPr b="0" i="0" sz="3400" u="none" cap="none" strike="noStrike">
              <a:solidFill>
                <a:schemeClr val="dk1"/>
              </a:solidFill>
              <a:latin typeface="Calibri"/>
              <a:ea typeface="Calibri"/>
              <a:cs typeface="Calibri"/>
              <a:sym typeface="Calibri"/>
            </a:endParaRPr>
          </a:p>
        </p:txBody>
      </p:sp>
      <p:sp>
        <p:nvSpPr>
          <p:cNvPr id="441" name="Google Shape;441;p22"/>
          <p:cNvSpPr/>
          <p:nvPr/>
        </p:nvSpPr>
        <p:spPr>
          <a:xfrm>
            <a:off x="8092440" y="292608"/>
            <a:ext cx="621792" cy="621792"/>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2"/>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v6</a:t>
            </a:r>
            <a:endParaRPr b="0" i="0" sz="2000" u="none" cap="none" strike="noStrike">
              <a:solidFill>
                <a:schemeClr val="dk1"/>
              </a:solidFill>
              <a:latin typeface="Calibri"/>
              <a:ea typeface="Calibri"/>
              <a:cs typeface="Calibri"/>
              <a:sym typeface="Calibri"/>
            </a:endParaRPr>
          </a:p>
        </p:txBody>
      </p:sp>
      <p:sp>
        <p:nvSpPr>
          <p:cNvPr id="443" name="Google Shape;443;p22"/>
          <p:cNvSpPr/>
          <p:nvPr/>
        </p:nvSpPr>
        <p:spPr>
          <a:xfrm>
            <a:off x="457200" y="1097280"/>
            <a:ext cx="8229600" cy="640080"/>
          </a:xfrm>
          <a:prstGeom prst="roundRect">
            <a:avLst>
              <a:gd fmla="val 14286"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2"/>
          <p:cNvSpPr/>
          <p:nvPr/>
        </p:nvSpPr>
        <p:spPr>
          <a:xfrm>
            <a:off x="594360" y="1188720"/>
            <a:ext cx="457200" cy="45720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45" name="Google Shape;445;p22"/>
          <p:cNvPicPr preferRelativeResize="0"/>
          <p:nvPr/>
        </p:nvPicPr>
        <p:blipFill rotWithShape="1">
          <a:blip r:embed="rId3">
            <a:alphaModFix/>
          </a:blip>
          <a:srcRect b="0" l="0" r="0" t="0"/>
          <a:stretch/>
        </p:blipFill>
        <p:spPr>
          <a:xfrm>
            <a:off x="713232" y="1307592"/>
            <a:ext cx="219456" cy="219456"/>
          </a:xfrm>
          <a:prstGeom prst="rect">
            <a:avLst/>
          </a:prstGeom>
          <a:noFill/>
          <a:ln>
            <a:noFill/>
          </a:ln>
        </p:spPr>
      </p:pic>
      <p:sp>
        <p:nvSpPr>
          <p:cNvPr id="446" name="Google Shape;446;p22"/>
          <p:cNvSpPr txBox="1"/>
          <p:nvPr/>
        </p:nvSpPr>
        <p:spPr>
          <a:xfrm>
            <a:off x="1188720" y="1097280"/>
            <a:ext cx="17373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400"/>
              <a:buFont typeface="Calibri"/>
              <a:buNone/>
            </a:pPr>
            <a:r>
              <a:rPr b="1" i="0" lang="en-US" sz="1400" u="none" cap="none" strike="noStrike">
                <a:solidFill>
                  <a:srgbClr val="14213D"/>
                </a:solidFill>
                <a:latin typeface="Calibri"/>
                <a:ea typeface="Calibri"/>
                <a:cs typeface="Calibri"/>
                <a:sym typeface="Calibri"/>
              </a:rPr>
              <a:t>ICS / SCADA</a:t>
            </a:r>
            <a:endParaRPr b="0" i="0" sz="1400" u="none" cap="none" strike="noStrike">
              <a:solidFill>
                <a:schemeClr val="dk1"/>
              </a:solidFill>
              <a:latin typeface="Calibri"/>
              <a:ea typeface="Calibri"/>
              <a:cs typeface="Calibri"/>
              <a:sym typeface="Calibri"/>
            </a:endParaRPr>
          </a:p>
        </p:txBody>
      </p:sp>
      <p:sp>
        <p:nvSpPr>
          <p:cNvPr id="447" name="Google Shape;447;p22"/>
          <p:cNvSpPr txBox="1"/>
          <p:nvPr/>
        </p:nvSpPr>
        <p:spPr>
          <a:xfrm>
            <a:off x="2926080" y="1097280"/>
            <a:ext cx="56235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0" i="0" lang="en-US" sz="1200" u="none" cap="none" strike="noStrike">
                <a:solidFill>
                  <a:srgbClr val="14213D"/>
                </a:solidFill>
                <a:latin typeface="Calibri"/>
                <a:ea typeface="Calibri"/>
                <a:cs typeface="Calibri"/>
                <a:sym typeface="Calibri"/>
              </a:rPr>
              <a:t>bacnet · dnp3 · enip · s7comm · opcua · c1222 · synchrophasor</a:t>
            </a:r>
            <a:endParaRPr b="0" i="0" sz="1200" u="none" cap="none" strike="noStrike">
              <a:solidFill>
                <a:schemeClr val="dk1"/>
              </a:solidFill>
              <a:latin typeface="Calibri"/>
              <a:ea typeface="Calibri"/>
              <a:cs typeface="Calibri"/>
              <a:sym typeface="Calibri"/>
            </a:endParaRPr>
          </a:p>
        </p:txBody>
      </p:sp>
      <p:sp>
        <p:nvSpPr>
          <p:cNvPr id="448" name="Google Shape;448;p22"/>
          <p:cNvSpPr/>
          <p:nvPr/>
        </p:nvSpPr>
        <p:spPr>
          <a:xfrm>
            <a:off x="457200" y="1828800"/>
            <a:ext cx="8229600" cy="640080"/>
          </a:xfrm>
          <a:prstGeom prst="roundRect">
            <a:avLst>
              <a:gd fmla="val 14286"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2"/>
          <p:cNvSpPr/>
          <p:nvPr/>
        </p:nvSpPr>
        <p:spPr>
          <a:xfrm>
            <a:off x="594360" y="1920240"/>
            <a:ext cx="457200" cy="45720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50" name="Google Shape;450;p22"/>
          <p:cNvPicPr preferRelativeResize="0"/>
          <p:nvPr/>
        </p:nvPicPr>
        <p:blipFill rotWithShape="1">
          <a:blip r:embed="rId4">
            <a:alphaModFix/>
          </a:blip>
          <a:srcRect b="0" l="0" r="0" t="0"/>
          <a:stretch/>
        </p:blipFill>
        <p:spPr>
          <a:xfrm>
            <a:off x="713232" y="2039112"/>
            <a:ext cx="219456" cy="219456"/>
          </a:xfrm>
          <a:prstGeom prst="rect">
            <a:avLst/>
          </a:prstGeom>
          <a:noFill/>
          <a:ln>
            <a:noFill/>
          </a:ln>
        </p:spPr>
      </p:pic>
      <p:sp>
        <p:nvSpPr>
          <p:cNvPr id="451" name="Google Shape;451;p22"/>
          <p:cNvSpPr txBox="1"/>
          <p:nvPr/>
        </p:nvSpPr>
        <p:spPr>
          <a:xfrm>
            <a:off x="1188720" y="1828800"/>
            <a:ext cx="17373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400"/>
              <a:buFont typeface="Calibri"/>
              <a:buNone/>
            </a:pPr>
            <a:r>
              <a:rPr b="1" i="0" lang="en-US" sz="1400" u="none" cap="none" strike="noStrike">
                <a:solidFill>
                  <a:srgbClr val="14213D"/>
                </a:solidFill>
                <a:latin typeface="Calibri"/>
                <a:ea typeface="Calibri"/>
                <a:cs typeface="Calibri"/>
                <a:sym typeface="Calibri"/>
              </a:rPr>
              <a:t>Telecom / SS7</a:t>
            </a:r>
            <a:endParaRPr b="0" i="0" sz="1400" u="none" cap="none" strike="noStrike">
              <a:solidFill>
                <a:schemeClr val="dk1"/>
              </a:solidFill>
              <a:latin typeface="Calibri"/>
              <a:ea typeface="Calibri"/>
              <a:cs typeface="Calibri"/>
              <a:sym typeface="Calibri"/>
            </a:endParaRPr>
          </a:p>
        </p:txBody>
      </p:sp>
      <p:sp>
        <p:nvSpPr>
          <p:cNvPr id="452" name="Google Shape;452;p22"/>
          <p:cNvSpPr txBox="1"/>
          <p:nvPr/>
        </p:nvSpPr>
        <p:spPr>
          <a:xfrm>
            <a:off x="2926080" y="1828800"/>
            <a:ext cx="56235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0" i="0" lang="en-US" sz="1200" u="none" cap="none" strike="noStrike">
                <a:solidFill>
                  <a:srgbClr val="14213D"/>
                </a:solidFill>
                <a:latin typeface="Calibri"/>
                <a:ea typeface="Calibri"/>
                <a:cs typeface="Calibri"/>
                <a:sym typeface="Calibri"/>
              </a:rPr>
              <a:t>m3ua · sccp · tcap · camel · diameter · sctp</a:t>
            </a:r>
            <a:endParaRPr b="0" i="0" sz="1200" u="none" cap="none" strike="noStrike">
              <a:solidFill>
                <a:schemeClr val="dk1"/>
              </a:solidFill>
              <a:latin typeface="Calibri"/>
              <a:ea typeface="Calibri"/>
              <a:cs typeface="Calibri"/>
              <a:sym typeface="Calibri"/>
            </a:endParaRPr>
          </a:p>
        </p:txBody>
      </p:sp>
      <p:sp>
        <p:nvSpPr>
          <p:cNvPr id="453" name="Google Shape;453;p22"/>
          <p:cNvSpPr/>
          <p:nvPr/>
        </p:nvSpPr>
        <p:spPr>
          <a:xfrm>
            <a:off x="457200" y="2560320"/>
            <a:ext cx="8229600" cy="640080"/>
          </a:xfrm>
          <a:prstGeom prst="roundRect">
            <a:avLst>
              <a:gd fmla="val 14286"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2"/>
          <p:cNvSpPr/>
          <p:nvPr/>
        </p:nvSpPr>
        <p:spPr>
          <a:xfrm>
            <a:off x="594360" y="2651760"/>
            <a:ext cx="457200" cy="45720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55" name="Google Shape;455;p22"/>
          <p:cNvPicPr preferRelativeResize="0"/>
          <p:nvPr/>
        </p:nvPicPr>
        <p:blipFill rotWithShape="1">
          <a:blip r:embed="rId5">
            <a:alphaModFix/>
          </a:blip>
          <a:srcRect b="0" l="0" r="0" t="0"/>
          <a:stretch/>
        </p:blipFill>
        <p:spPr>
          <a:xfrm>
            <a:off x="713232" y="2770632"/>
            <a:ext cx="219456" cy="219456"/>
          </a:xfrm>
          <a:prstGeom prst="rect">
            <a:avLst/>
          </a:prstGeom>
          <a:noFill/>
          <a:ln>
            <a:noFill/>
          </a:ln>
        </p:spPr>
      </p:pic>
      <p:sp>
        <p:nvSpPr>
          <p:cNvPr id="456" name="Google Shape;456;p22"/>
          <p:cNvSpPr txBox="1"/>
          <p:nvPr/>
        </p:nvSpPr>
        <p:spPr>
          <a:xfrm>
            <a:off x="1188720" y="2560320"/>
            <a:ext cx="17373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400"/>
              <a:buFont typeface="Calibri"/>
              <a:buNone/>
            </a:pPr>
            <a:r>
              <a:rPr b="1" i="0" lang="en-US" sz="1400" u="none" cap="none" strike="noStrike">
                <a:solidFill>
                  <a:srgbClr val="14213D"/>
                </a:solidFill>
                <a:latin typeface="Calibri"/>
                <a:ea typeface="Calibri"/>
                <a:cs typeface="Calibri"/>
                <a:sym typeface="Calibri"/>
              </a:rPr>
              <a:t>Infrastructure</a:t>
            </a:r>
            <a:endParaRPr b="0" i="0" sz="1400" u="none" cap="none" strike="noStrike">
              <a:solidFill>
                <a:schemeClr val="dk1"/>
              </a:solidFill>
              <a:latin typeface="Calibri"/>
              <a:ea typeface="Calibri"/>
              <a:cs typeface="Calibri"/>
              <a:sym typeface="Calibri"/>
            </a:endParaRPr>
          </a:p>
        </p:txBody>
      </p:sp>
      <p:sp>
        <p:nvSpPr>
          <p:cNvPr id="457" name="Google Shape;457;p22"/>
          <p:cNvSpPr txBox="1"/>
          <p:nvPr/>
        </p:nvSpPr>
        <p:spPr>
          <a:xfrm>
            <a:off x="2926080" y="2560320"/>
            <a:ext cx="56235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0" i="0" lang="en-US" sz="1200" u="none" cap="none" strike="noStrike">
                <a:solidFill>
                  <a:srgbClr val="14213D"/>
                </a:solidFill>
                <a:latin typeface="Calibri"/>
                <a:ea typeface="Calibri"/>
                <a:cs typeface="Calibri"/>
                <a:sym typeface="Calibri"/>
              </a:rPr>
              <a:t>sip · stun/turn · rdp · dcerpc · ntp · tftp · isakmp · mqtt · ptp · nbns · es-is · pana</a:t>
            </a:r>
            <a:endParaRPr b="0" i="0" sz="1200" u="none" cap="none" strike="noStrike">
              <a:solidFill>
                <a:schemeClr val="dk1"/>
              </a:solidFill>
              <a:latin typeface="Calibri"/>
              <a:ea typeface="Calibri"/>
              <a:cs typeface="Calibri"/>
              <a:sym typeface="Calibri"/>
            </a:endParaRPr>
          </a:p>
        </p:txBody>
      </p:sp>
      <p:sp>
        <p:nvSpPr>
          <p:cNvPr id="458" name="Google Shape;458;p22"/>
          <p:cNvSpPr/>
          <p:nvPr/>
        </p:nvSpPr>
        <p:spPr>
          <a:xfrm>
            <a:off x="457200" y="3291840"/>
            <a:ext cx="8229600" cy="640080"/>
          </a:xfrm>
          <a:prstGeom prst="roundRect">
            <a:avLst>
              <a:gd fmla="val 14286"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2"/>
          <p:cNvSpPr/>
          <p:nvPr/>
        </p:nvSpPr>
        <p:spPr>
          <a:xfrm>
            <a:off x="594360" y="3383280"/>
            <a:ext cx="457200" cy="45720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60" name="Google Shape;460;p22"/>
          <p:cNvPicPr preferRelativeResize="0"/>
          <p:nvPr/>
        </p:nvPicPr>
        <p:blipFill rotWithShape="1">
          <a:blip r:embed="rId6">
            <a:alphaModFix/>
          </a:blip>
          <a:srcRect b="0" l="0" r="0" t="0"/>
          <a:stretch/>
        </p:blipFill>
        <p:spPr>
          <a:xfrm>
            <a:off x="713232" y="3502152"/>
            <a:ext cx="219456" cy="219456"/>
          </a:xfrm>
          <a:prstGeom prst="rect">
            <a:avLst/>
          </a:prstGeom>
          <a:noFill/>
          <a:ln>
            <a:noFill/>
          </a:ln>
        </p:spPr>
      </p:pic>
      <p:sp>
        <p:nvSpPr>
          <p:cNvPr id="461" name="Google Shape;461;p22"/>
          <p:cNvSpPr txBox="1"/>
          <p:nvPr/>
        </p:nvSpPr>
        <p:spPr>
          <a:xfrm>
            <a:off x="1188720" y="3291840"/>
            <a:ext cx="17373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400"/>
              <a:buFont typeface="Calibri"/>
              <a:buNone/>
            </a:pPr>
            <a:r>
              <a:rPr b="1" i="0" lang="en-US" sz="1400" u="none" cap="none" strike="noStrike">
                <a:solidFill>
                  <a:srgbClr val="14213D"/>
                </a:solidFill>
                <a:latin typeface="Calibri"/>
                <a:ea typeface="Calibri"/>
                <a:cs typeface="Calibri"/>
                <a:sym typeface="Calibri"/>
              </a:rPr>
              <a:t>Apps &amp; mail</a:t>
            </a:r>
            <a:endParaRPr b="0" i="0" sz="1400" u="none" cap="none" strike="noStrike">
              <a:solidFill>
                <a:schemeClr val="dk1"/>
              </a:solidFill>
              <a:latin typeface="Calibri"/>
              <a:ea typeface="Calibri"/>
              <a:cs typeface="Calibri"/>
              <a:sym typeface="Calibri"/>
            </a:endParaRPr>
          </a:p>
        </p:txBody>
      </p:sp>
      <p:sp>
        <p:nvSpPr>
          <p:cNvPr id="462" name="Google Shape;462;p22"/>
          <p:cNvSpPr txBox="1"/>
          <p:nvPr/>
        </p:nvSpPr>
        <p:spPr>
          <a:xfrm>
            <a:off x="2926080" y="3291840"/>
            <a:ext cx="56235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0" i="0" lang="en-US" sz="1200" u="none" cap="none" strike="noStrike">
                <a:solidFill>
                  <a:srgbClr val="14213D"/>
                </a:solidFill>
                <a:latin typeface="Calibri"/>
                <a:ea typeface="Calibri"/>
                <a:cs typeface="Calibri"/>
                <a:sym typeface="Calibri"/>
              </a:rPr>
              <a:t>imap · pop3 · ftp · websocket · ssdp · adb · openvpn · tds7</a:t>
            </a:r>
            <a:endParaRPr b="0" i="0" sz="1200" u="none" cap="none" strike="noStrike">
              <a:solidFill>
                <a:schemeClr val="dk1"/>
              </a:solidFill>
              <a:latin typeface="Calibri"/>
              <a:ea typeface="Calibri"/>
              <a:cs typeface="Calibri"/>
              <a:sym typeface="Calibri"/>
            </a:endParaRPr>
          </a:p>
        </p:txBody>
      </p:sp>
      <p:sp>
        <p:nvSpPr>
          <p:cNvPr id="463" name="Google Shape;463;p22"/>
          <p:cNvSpPr/>
          <p:nvPr/>
        </p:nvSpPr>
        <p:spPr>
          <a:xfrm>
            <a:off x="457200" y="4023360"/>
            <a:ext cx="8229600" cy="640080"/>
          </a:xfrm>
          <a:prstGeom prst="roundRect">
            <a:avLst>
              <a:gd fmla="val 14286"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2"/>
          <p:cNvSpPr/>
          <p:nvPr/>
        </p:nvSpPr>
        <p:spPr>
          <a:xfrm>
            <a:off x="594360" y="4114800"/>
            <a:ext cx="457200" cy="45720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65" name="Google Shape;465;p22"/>
          <p:cNvPicPr preferRelativeResize="0"/>
          <p:nvPr/>
        </p:nvPicPr>
        <p:blipFill rotWithShape="1">
          <a:blip r:embed="rId7">
            <a:alphaModFix/>
          </a:blip>
          <a:srcRect b="0" l="0" r="0" t="0"/>
          <a:stretch/>
        </p:blipFill>
        <p:spPr>
          <a:xfrm>
            <a:off x="713232" y="4233672"/>
            <a:ext cx="219456" cy="219456"/>
          </a:xfrm>
          <a:prstGeom prst="rect">
            <a:avLst/>
          </a:prstGeom>
          <a:noFill/>
          <a:ln>
            <a:noFill/>
          </a:ln>
        </p:spPr>
      </p:pic>
      <p:sp>
        <p:nvSpPr>
          <p:cNvPr id="466" name="Google Shape;466;p22"/>
          <p:cNvSpPr txBox="1"/>
          <p:nvPr/>
        </p:nvSpPr>
        <p:spPr>
          <a:xfrm>
            <a:off x="1188720" y="4023360"/>
            <a:ext cx="17373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400"/>
              <a:buFont typeface="Calibri"/>
              <a:buNone/>
            </a:pPr>
            <a:r>
              <a:rPr b="1" i="0" lang="en-US" sz="1400" u="none" cap="none" strike="noStrike">
                <a:solidFill>
                  <a:srgbClr val="14213D"/>
                </a:solidFill>
                <a:latin typeface="Calibri"/>
                <a:ea typeface="Calibri"/>
                <a:cs typeface="Calibri"/>
                <a:sym typeface="Calibri"/>
              </a:rPr>
              <a:t>New classifiers</a:t>
            </a:r>
            <a:endParaRPr b="0" i="0" sz="1400" u="none" cap="none" strike="noStrike">
              <a:solidFill>
                <a:schemeClr val="dk1"/>
              </a:solidFill>
              <a:latin typeface="Calibri"/>
              <a:ea typeface="Calibri"/>
              <a:cs typeface="Calibri"/>
              <a:sym typeface="Calibri"/>
            </a:endParaRPr>
          </a:p>
        </p:txBody>
      </p:sp>
      <p:sp>
        <p:nvSpPr>
          <p:cNvPr id="467" name="Google Shape;467;p22"/>
          <p:cNvSpPr txBox="1"/>
          <p:nvPr/>
        </p:nvSpPr>
        <p:spPr>
          <a:xfrm>
            <a:off x="2926080" y="4023360"/>
            <a:ext cx="56235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0" i="0" lang="en-US" sz="1200" u="none" cap="none" strike="noStrike">
                <a:solidFill>
                  <a:srgbClr val="14213D"/>
                </a:solidFill>
                <a:latin typeface="Calibri"/>
                <a:ea typeface="Calibri"/>
                <a:cs typeface="Calibri"/>
                <a:sym typeface="Calibri"/>
              </a:rPr>
              <a:t>wireguard · whatsapp · plex-gdm · samsung-smartview · ubiquiti · gearman · esio · nbds · xid</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72" name="Shape 472"/>
        <p:cNvGrpSpPr/>
        <p:nvPr/>
      </p:nvGrpSpPr>
      <p:grpSpPr>
        <a:xfrm>
          <a:off x="0" y="0"/>
          <a:ext cx="0" cy="0"/>
          <a:chOff x="0" y="0"/>
          <a:chExt cx="0" cy="0"/>
        </a:xfrm>
      </p:grpSpPr>
      <p:sp>
        <p:nvSpPr>
          <p:cNvPr id="473" name="Google Shape;473;p23"/>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Corrupt &amp; unknown packet saving</a:t>
            </a:r>
            <a:endParaRPr b="0" i="0" sz="3400" u="none" cap="none" strike="noStrike">
              <a:solidFill>
                <a:schemeClr val="dk1"/>
              </a:solidFill>
              <a:latin typeface="Calibri"/>
              <a:ea typeface="Calibri"/>
              <a:cs typeface="Calibri"/>
              <a:sym typeface="Calibri"/>
            </a:endParaRPr>
          </a:p>
        </p:txBody>
      </p:sp>
      <p:sp>
        <p:nvSpPr>
          <p:cNvPr id="474" name="Google Shape;474;p23"/>
          <p:cNvSpPr/>
          <p:nvPr/>
        </p:nvSpPr>
        <p:spPr>
          <a:xfrm>
            <a:off x="8092440" y="292608"/>
            <a:ext cx="621792" cy="621792"/>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3"/>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v6</a:t>
            </a:r>
            <a:endParaRPr b="0" i="0" sz="2000" u="none" cap="none" strike="noStrike">
              <a:solidFill>
                <a:schemeClr val="dk1"/>
              </a:solidFill>
              <a:latin typeface="Calibri"/>
              <a:ea typeface="Calibri"/>
              <a:cs typeface="Calibri"/>
              <a:sym typeface="Calibri"/>
            </a:endParaRPr>
          </a:p>
        </p:txBody>
      </p:sp>
      <p:sp>
        <p:nvSpPr>
          <p:cNvPr id="476" name="Google Shape;476;p23"/>
          <p:cNvSpPr/>
          <p:nvPr/>
        </p:nvSpPr>
        <p:spPr>
          <a:xfrm>
            <a:off x="457200" y="1143000"/>
            <a:ext cx="548640" cy="54864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77" name="Google Shape;477;p23"/>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478" name="Google Shape;478;p23"/>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Unknown and corrupt packets are now real Arkime sessions</a:t>
            </a:r>
            <a:endParaRPr b="0" i="0" sz="1700" u="none" cap="none" strike="noStrike">
              <a:solidFill>
                <a:schemeClr val="dk1"/>
              </a:solidFill>
              <a:latin typeface="Calibri"/>
              <a:ea typeface="Calibri"/>
              <a:cs typeface="Calibri"/>
              <a:sym typeface="Calibri"/>
            </a:endParaRPr>
          </a:p>
        </p:txBody>
      </p:sp>
      <p:sp>
        <p:nvSpPr>
          <p:cNvPr id="479" name="Google Shape;479;p23"/>
          <p:cNvSpPr/>
          <p:nvPr/>
        </p:nvSpPr>
        <p:spPr>
          <a:xfrm>
            <a:off x="420624" y="1830629"/>
            <a:ext cx="8302752" cy="1093622"/>
          </a:xfrm>
          <a:prstGeom prst="rect">
            <a:avLst/>
          </a:prstGeom>
          <a:solidFill>
            <a:srgbClr val="DDE3EB"/>
          </a:solidFill>
          <a:ln cap="flat" cmpd="sng" w="12700">
            <a:solidFill>
              <a:srgbClr val="DDE3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unknown-sessions.png" id="480" name="Google Shape;480;p23"/>
          <p:cNvPicPr preferRelativeResize="0"/>
          <p:nvPr/>
        </p:nvPicPr>
        <p:blipFill rotWithShape="1">
          <a:blip r:embed="rId4">
            <a:alphaModFix/>
          </a:blip>
          <a:srcRect b="0" l="0" r="0" t="0"/>
          <a:stretch/>
        </p:blipFill>
        <p:spPr>
          <a:xfrm>
            <a:off x="457200" y="1867205"/>
            <a:ext cx="8229600" cy="1020470"/>
          </a:xfrm>
          <a:prstGeom prst="rect">
            <a:avLst/>
          </a:prstGeom>
          <a:noFill/>
          <a:ln>
            <a:noFill/>
          </a:ln>
        </p:spPr>
      </p:pic>
      <p:sp>
        <p:nvSpPr>
          <p:cNvPr id="481" name="Google Shape;481;p23"/>
          <p:cNvSpPr txBox="1"/>
          <p:nvPr/>
        </p:nvSpPr>
        <p:spPr>
          <a:xfrm>
            <a:off x="457200" y="3154680"/>
            <a:ext cx="4754880" cy="155448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One setting, saveUnknownPackets, replaces the old unkEthernet and unkIpProtocol plugins</a:t>
            </a:r>
            <a:endParaRPr b="0" i="0" sz="1300" u="none" cap="none" strike="noStrike">
              <a:solidFill>
                <a:schemeClr val="dk1"/>
              </a:solidFill>
              <a:latin typeface="Calibri"/>
              <a:ea typeface="Calibri"/>
              <a:cs typeface="Calibri"/>
              <a:sym typeface="Calibri"/>
            </a:endParaRPr>
          </a:p>
          <a:p>
            <a:pPr indent="-177800" lvl="0" marL="177800" marR="0" rtl="0" algn="l">
              <a:spcBef>
                <a:spcPts val="6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They show up in the sessions list, are searchable, and expire like everything else</a:t>
            </a:r>
            <a:endParaRPr b="0" i="0" sz="1300" u="none" cap="none" strike="noStrike">
              <a:solidFill>
                <a:schemeClr val="dk1"/>
              </a:solidFill>
              <a:latin typeface="Calibri"/>
              <a:ea typeface="Calibri"/>
              <a:cs typeface="Calibri"/>
              <a:sym typeface="Calibri"/>
            </a:endParaRPr>
          </a:p>
          <a:p>
            <a:pPr indent="-177800" lvl="0" marL="177800" marR="0" rtl="0" algn="l">
              <a:spcBef>
                <a:spcPts val="6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Choose what to keep: all, per ether type, per IP protocol, or just corrupt</a:t>
            </a:r>
            <a:endParaRPr b="0" i="0" sz="1300" u="none" cap="none" strike="noStrike">
              <a:solidFill>
                <a:schemeClr val="dk1"/>
              </a:solidFill>
              <a:latin typeface="Calibri"/>
              <a:ea typeface="Calibri"/>
              <a:cs typeface="Calibri"/>
              <a:sym typeface="Calibri"/>
            </a:endParaRPr>
          </a:p>
        </p:txBody>
      </p:sp>
      <p:sp>
        <p:nvSpPr>
          <p:cNvPr id="482" name="Google Shape;482;p23"/>
          <p:cNvSpPr/>
          <p:nvPr/>
        </p:nvSpPr>
        <p:spPr>
          <a:xfrm>
            <a:off x="5486400" y="3154680"/>
            <a:ext cx="3200400" cy="1417320"/>
          </a:xfrm>
          <a:prstGeom prst="roundRect">
            <a:avLst>
              <a:gd fmla="val 5161"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3"/>
          <p:cNvSpPr txBox="1"/>
          <p:nvPr/>
        </p:nvSpPr>
        <p:spPr>
          <a:xfrm>
            <a:off x="5669280" y="3291840"/>
            <a:ext cx="283464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6EDF3"/>
              </a:buClr>
              <a:buSzPts val="1100"/>
              <a:buFont typeface="Courier New"/>
              <a:buNone/>
            </a:pPr>
            <a:r>
              <a:rPr b="0" i="0" lang="en-US" sz="1100" u="none" cap="none" strike="noStrike">
                <a:solidFill>
                  <a:srgbClr val="E6EDF3"/>
                </a:solidFill>
                <a:latin typeface="Courier New"/>
                <a:ea typeface="Courier New"/>
                <a:cs typeface="Courier New"/>
                <a:sym typeface="Courier New"/>
              </a:rPr>
              <a:t>saveUnknownPackets=all;corrupt</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00"/>
              <a:buFont typeface="Calibri"/>
              <a:buNone/>
            </a:pPr>
            <a:r>
              <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100"/>
              <a:buFont typeface="Courier New"/>
              <a:buNone/>
            </a:pPr>
            <a:r>
              <a:rPr b="0" i="0" lang="en-US" sz="1100" u="none" cap="none" strike="noStrike">
                <a:solidFill>
                  <a:srgbClr val="E6EDF3"/>
                </a:solidFill>
                <a:latin typeface="Courier New"/>
                <a:ea typeface="Courier New"/>
                <a:cs typeface="Courier New"/>
                <a:sym typeface="Courier New"/>
              </a:rPr>
              <a:t>protocols == unknown-ether</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100"/>
              <a:buFont typeface="Courier New"/>
              <a:buNone/>
            </a:pPr>
            <a:r>
              <a:rPr b="0" i="0" lang="en-US" sz="1100" u="none" cap="none" strike="noStrike">
                <a:solidFill>
                  <a:srgbClr val="E6EDF3"/>
                </a:solidFill>
                <a:latin typeface="Courier New"/>
                <a:ea typeface="Courier New"/>
                <a:cs typeface="Courier New"/>
                <a:sym typeface="Courier New"/>
              </a:rPr>
              <a:t>protocols == corrupt-ip</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88" name="Shape 488"/>
        <p:cNvGrpSpPr/>
        <p:nvPr/>
      </p:nvGrpSpPr>
      <p:grpSpPr>
        <a:xfrm>
          <a:off x="0" y="0"/>
          <a:ext cx="0" cy="0"/>
          <a:chOff x="0" y="0"/>
          <a:chExt cx="0" cy="0"/>
        </a:xfrm>
      </p:grpSpPr>
      <p:sp>
        <p:nvSpPr>
          <p:cNvPr id="489" name="Google Shape;489;p24"/>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Session spanning &amp; i18n</a:t>
            </a:r>
            <a:endParaRPr b="0" i="0" sz="3400" u="none" cap="none" strike="noStrike">
              <a:solidFill>
                <a:schemeClr val="dk1"/>
              </a:solidFill>
              <a:latin typeface="Calibri"/>
              <a:ea typeface="Calibri"/>
              <a:cs typeface="Calibri"/>
              <a:sym typeface="Calibri"/>
            </a:endParaRPr>
          </a:p>
        </p:txBody>
      </p:sp>
      <p:sp>
        <p:nvSpPr>
          <p:cNvPr id="490" name="Google Shape;490;p24"/>
          <p:cNvSpPr/>
          <p:nvPr/>
        </p:nvSpPr>
        <p:spPr>
          <a:xfrm>
            <a:off x="8092440" y="292608"/>
            <a:ext cx="621792" cy="621792"/>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4"/>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v6</a:t>
            </a:r>
            <a:endParaRPr b="0" i="0" sz="2000" u="none" cap="none" strike="noStrike">
              <a:solidFill>
                <a:schemeClr val="dk1"/>
              </a:solidFill>
              <a:latin typeface="Calibri"/>
              <a:ea typeface="Calibri"/>
              <a:cs typeface="Calibri"/>
              <a:sym typeface="Calibri"/>
            </a:endParaRPr>
          </a:p>
        </p:txBody>
      </p:sp>
      <p:sp>
        <p:nvSpPr>
          <p:cNvPr id="492" name="Google Shape;492;p24"/>
          <p:cNvSpPr/>
          <p:nvPr/>
        </p:nvSpPr>
        <p:spPr>
          <a:xfrm>
            <a:off x="457200" y="1097280"/>
            <a:ext cx="4023360" cy="3566160"/>
          </a:xfrm>
          <a:prstGeom prst="roundRect">
            <a:avLst>
              <a:gd fmla="val 256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4"/>
          <p:cNvSpPr/>
          <p:nvPr/>
        </p:nvSpPr>
        <p:spPr>
          <a:xfrm>
            <a:off x="731520" y="1280160"/>
            <a:ext cx="502920" cy="50292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94" name="Google Shape;494;p24"/>
          <p:cNvPicPr preferRelativeResize="0"/>
          <p:nvPr/>
        </p:nvPicPr>
        <p:blipFill rotWithShape="1">
          <a:blip r:embed="rId3">
            <a:alphaModFix/>
          </a:blip>
          <a:srcRect b="0" l="0" r="0" t="0"/>
          <a:stretch/>
        </p:blipFill>
        <p:spPr>
          <a:xfrm>
            <a:off x="862279" y="1410919"/>
            <a:ext cx="241402" cy="241402"/>
          </a:xfrm>
          <a:prstGeom prst="rect">
            <a:avLst/>
          </a:prstGeom>
          <a:noFill/>
          <a:ln>
            <a:noFill/>
          </a:ln>
        </p:spPr>
      </p:pic>
      <p:sp>
        <p:nvSpPr>
          <p:cNvPr id="495" name="Google Shape;495;p24"/>
          <p:cNvSpPr txBox="1"/>
          <p:nvPr/>
        </p:nvSpPr>
        <p:spPr>
          <a:xfrm>
            <a:off x="1371600" y="1280160"/>
            <a:ext cx="292608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800"/>
              <a:buFont typeface="Calibri"/>
              <a:buNone/>
            </a:pPr>
            <a:r>
              <a:rPr b="1" i="0" lang="en-US" sz="1800" u="none" cap="none" strike="noStrike">
                <a:solidFill>
                  <a:srgbClr val="14213D"/>
                </a:solidFill>
                <a:latin typeface="Calibri"/>
                <a:ea typeface="Calibri"/>
                <a:cs typeface="Calibri"/>
                <a:sym typeface="Calibri"/>
              </a:rPr>
              <a:t>Session spanning</a:t>
            </a:r>
            <a:endParaRPr b="0" i="0" sz="1800" u="none" cap="none" strike="noStrike">
              <a:solidFill>
                <a:schemeClr val="dk1"/>
              </a:solidFill>
              <a:latin typeface="Calibri"/>
              <a:ea typeface="Calibri"/>
              <a:cs typeface="Calibri"/>
              <a:sym typeface="Calibri"/>
            </a:endParaRPr>
          </a:p>
        </p:txBody>
      </p:sp>
      <p:sp>
        <p:nvSpPr>
          <p:cNvPr id="496" name="Google Shape;496;p24"/>
          <p:cNvSpPr txBox="1"/>
          <p:nvPr/>
        </p:nvSpPr>
        <p:spPr>
          <a:xfrm>
            <a:off x="731520" y="1920240"/>
            <a:ext cx="3520440" cy="128016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Long-running sessions now appear in every interval they were active</a:t>
            </a:r>
            <a:endParaRPr b="0" i="0" sz="13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Accurate graphs for connections that last hours or days</a:t>
            </a:r>
            <a:endParaRPr b="0" i="0" sz="13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Needs sessions captured with Arkime 6</a:t>
            </a:r>
            <a:endParaRPr b="0" i="0" sz="1300" u="none" cap="none" strike="noStrike">
              <a:solidFill>
                <a:schemeClr val="dk1"/>
              </a:solidFill>
              <a:latin typeface="Calibri"/>
              <a:ea typeface="Calibri"/>
              <a:cs typeface="Calibri"/>
              <a:sym typeface="Calibri"/>
            </a:endParaRPr>
          </a:p>
        </p:txBody>
      </p:sp>
      <p:sp>
        <p:nvSpPr>
          <p:cNvPr id="497" name="Google Shape;497;p24"/>
          <p:cNvSpPr/>
          <p:nvPr/>
        </p:nvSpPr>
        <p:spPr>
          <a:xfrm>
            <a:off x="1221143" y="3118104"/>
            <a:ext cx="2495473" cy="1444752"/>
          </a:xfrm>
          <a:prstGeom prst="rect">
            <a:avLst/>
          </a:prstGeom>
          <a:solidFill>
            <a:srgbClr val="DDE3EB"/>
          </a:solidFill>
          <a:ln cap="flat" cmpd="sng" w="12700">
            <a:solidFill>
              <a:srgbClr val="DDE3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v6-spanning.png" id="498" name="Google Shape;498;p24"/>
          <p:cNvPicPr preferRelativeResize="0"/>
          <p:nvPr/>
        </p:nvPicPr>
        <p:blipFill rotWithShape="1">
          <a:blip r:embed="rId4">
            <a:alphaModFix/>
          </a:blip>
          <a:srcRect b="0" l="0" r="0" t="0"/>
          <a:stretch/>
        </p:blipFill>
        <p:spPr>
          <a:xfrm>
            <a:off x="1257719" y="3154680"/>
            <a:ext cx="2422321" cy="1371600"/>
          </a:xfrm>
          <a:prstGeom prst="rect">
            <a:avLst/>
          </a:prstGeom>
          <a:noFill/>
          <a:ln>
            <a:noFill/>
          </a:ln>
        </p:spPr>
      </p:pic>
      <p:sp>
        <p:nvSpPr>
          <p:cNvPr id="499" name="Google Shape;499;p24"/>
          <p:cNvSpPr/>
          <p:nvPr/>
        </p:nvSpPr>
        <p:spPr>
          <a:xfrm>
            <a:off x="4663440" y="1097280"/>
            <a:ext cx="4023360" cy="3566160"/>
          </a:xfrm>
          <a:prstGeom prst="roundRect">
            <a:avLst>
              <a:gd fmla="val 256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4"/>
          <p:cNvSpPr/>
          <p:nvPr/>
        </p:nvSpPr>
        <p:spPr>
          <a:xfrm>
            <a:off x="4937760" y="1280160"/>
            <a:ext cx="502920" cy="50292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01" name="Google Shape;501;p24"/>
          <p:cNvPicPr preferRelativeResize="0"/>
          <p:nvPr/>
        </p:nvPicPr>
        <p:blipFill rotWithShape="1">
          <a:blip r:embed="rId5">
            <a:alphaModFix/>
          </a:blip>
          <a:srcRect b="0" l="0" r="0" t="0"/>
          <a:stretch/>
        </p:blipFill>
        <p:spPr>
          <a:xfrm>
            <a:off x="5068519" y="1410919"/>
            <a:ext cx="241402" cy="241402"/>
          </a:xfrm>
          <a:prstGeom prst="rect">
            <a:avLst/>
          </a:prstGeom>
          <a:noFill/>
          <a:ln>
            <a:noFill/>
          </a:ln>
        </p:spPr>
      </p:pic>
      <p:sp>
        <p:nvSpPr>
          <p:cNvPr id="502" name="Google Shape;502;p24"/>
          <p:cNvSpPr txBox="1"/>
          <p:nvPr/>
        </p:nvSpPr>
        <p:spPr>
          <a:xfrm>
            <a:off x="5577840" y="1280160"/>
            <a:ext cx="292608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800"/>
              <a:buFont typeface="Calibri"/>
              <a:buNone/>
            </a:pPr>
            <a:r>
              <a:rPr b="1" i="0" lang="en-US" sz="1800" u="none" cap="none" strike="noStrike">
                <a:solidFill>
                  <a:srgbClr val="14213D"/>
                </a:solidFill>
                <a:latin typeface="Calibri"/>
                <a:ea typeface="Calibri"/>
                <a:cs typeface="Calibri"/>
                <a:sym typeface="Calibri"/>
              </a:rPr>
              <a:t>Internationalization</a:t>
            </a:r>
            <a:endParaRPr b="0" i="0" sz="1800" u="none" cap="none" strike="noStrike">
              <a:solidFill>
                <a:schemeClr val="dk1"/>
              </a:solidFill>
              <a:latin typeface="Calibri"/>
              <a:ea typeface="Calibri"/>
              <a:cs typeface="Calibri"/>
              <a:sym typeface="Calibri"/>
            </a:endParaRPr>
          </a:p>
        </p:txBody>
      </p:sp>
      <p:sp>
        <p:nvSpPr>
          <p:cNvPr id="503" name="Google Shape;503;p24"/>
          <p:cNvSpPr txBox="1"/>
          <p:nvPr/>
        </p:nvSpPr>
        <p:spPr>
          <a:xfrm>
            <a:off x="4937760" y="1920240"/>
            <a:ext cx="3520440" cy="128016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Menus, buttons, and labels translated in the browser</a:t>
            </a:r>
            <a:endParaRPr b="0" i="0" sz="13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Ten languages so far, German to Japanese, plus Pig Latin</a:t>
            </a:r>
            <a:endParaRPr b="0" i="0" sz="13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AI-assisted first pass, feedback welcome</a:t>
            </a:r>
            <a:endParaRPr b="0" i="0" sz="1300" u="none" cap="none" strike="noStrike">
              <a:solidFill>
                <a:schemeClr val="dk1"/>
              </a:solidFill>
              <a:latin typeface="Calibri"/>
              <a:ea typeface="Calibri"/>
              <a:cs typeface="Calibri"/>
              <a:sym typeface="Calibri"/>
            </a:endParaRPr>
          </a:p>
        </p:txBody>
      </p:sp>
      <p:sp>
        <p:nvSpPr>
          <p:cNvPr id="504" name="Google Shape;504;p24"/>
          <p:cNvSpPr/>
          <p:nvPr/>
        </p:nvSpPr>
        <p:spPr>
          <a:xfrm>
            <a:off x="5523824" y="3118104"/>
            <a:ext cx="2302591" cy="1444752"/>
          </a:xfrm>
          <a:prstGeom prst="rect">
            <a:avLst/>
          </a:prstGeom>
          <a:solidFill>
            <a:srgbClr val="DDE3EB"/>
          </a:solidFill>
          <a:ln cap="flat" cmpd="sng" w="12700">
            <a:solidFill>
              <a:srgbClr val="DDE3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v6-i18n.png" id="505" name="Google Shape;505;p24"/>
          <p:cNvPicPr preferRelativeResize="0"/>
          <p:nvPr/>
        </p:nvPicPr>
        <p:blipFill rotWithShape="1">
          <a:blip r:embed="rId6">
            <a:alphaModFix/>
          </a:blip>
          <a:srcRect b="0" l="0" r="0" t="0"/>
          <a:stretch/>
        </p:blipFill>
        <p:spPr>
          <a:xfrm>
            <a:off x="5560400" y="3154680"/>
            <a:ext cx="2229439" cy="1371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10" name="Shape 510"/>
        <p:cNvGrpSpPr/>
        <p:nvPr/>
      </p:nvGrpSpPr>
      <p:grpSpPr>
        <a:xfrm>
          <a:off x="0" y="0"/>
          <a:ext cx="0" cy="0"/>
          <a:chOff x="0" y="0"/>
          <a:chExt cx="0" cy="0"/>
        </a:xfrm>
      </p:grpSpPr>
      <p:sp>
        <p:nvSpPr>
          <p:cNvPr id="511" name="Google Shape;511;p25"/>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Permissions are inherited</a:t>
            </a:r>
            <a:endParaRPr b="0" i="0" sz="3400" u="none" cap="none" strike="noStrike">
              <a:solidFill>
                <a:schemeClr val="dk1"/>
              </a:solidFill>
              <a:latin typeface="Calibri"/>
              <a:ea typeface="Calibri"/>
              <a:cs typeface="Calibri"/>
              <a:sym typeface="Calibri"/>
            </a:endParaRPr>
          </a:p>
        </p:txBody>
      </p:sp>
      <p:sp>
        <p:nvSpPr>
          <p:cNvPr id="512" name="Google Shape;512;p25"/>
          <p:cNvSpPr/>
          <p:nvPr/>
        </p:nvSpPr>
        <p:spPr>
          <a:xfrm>
            <a:off x="8092440" y="292608"/>
            <a:ext cx="621792" cy="621792"/>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5"/>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v6</a:t>
            </a:r>
            <a:endParaRPr b="0" i="0" sz="2000" u="none" cap="none" strike="noStrike">
              <a:solidFill>
                <a:schemeClr val="dk1"/>
              </a:solidFill>
              <a:latin typeface="Calibri"/>
              <a:ea typeface="Calibri"/>
              <a:cs typeface="Calibri"/>
              <a:sym typeface="Calibri"/>
            </a:endParaRPr>
          </a:p>
        </p:txBody>
      </p:sp>
      <p:sp>
        <p:nvSpPr>
          <p:cNvPr id="514" name="Google Shape;514;p25"/>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15" name="Google Shape;515;p25"/>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516" name="Google Shape;516;p25"/>
          <p:cNvSpPr txBox="1"/>
          <p:nvPr/>
        </p:nvSpPr>
        <p:spPr>
          <a:xfrm>
            <a:off x="1143000" y="1143000"/>
            <a:ext cx="73152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Permissions flow from roles, and the UI shows where each one came from</a:t>
            </a:r>
            <a:endParaRPr b="0" i="0" sz="1700" u="none" cap="none" strike="noStrike">
              <a:solidFill>
                <a:schemeClr val="dk1"/>
              </a:solidFill>
              <a:latin typeface="Calibri"/>
              <a:ea typeface="Calibri"/>
              <a:cs typeface="Calibri"/>
              <a:sym typeface="Calibri"/>
            </a:endParaRPr>
          </a:p>
        </p:txBody>
      </p:sp>
      <p:sp>
        <p:nvSpPr>
          <p:cNvPr id="517" name="Google Shape;517;p25"/>
          <p:cNvSpPr/>
          <p:nvPr/>
        </p:nvSpPr>
        <p:spPr>
          <a:xfrm>
            <a:off x="420624" y="1803627"/>
            <a:ext cx="8302752" cy="1467667"/>
          </a:xfrm>
          <a:prstGeom prst="rect">
            <a:avLst/>
          </a:prstGeom>
          <a:solidFill>
            <a:srgbClr val="DDE3EB"/>
          </a:solidFill>
          <a:ln cap="flat" cmpd="sng" w="12700">
            <a:solidFill>
              <a:srgbClr val="DDE3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v6-users.png" id="518" name="Google Shape;518;p25"/>
          <p:cNvPicPr preferRelativeResize="0"/>
          <p:nvPr/>
        </p:nvPicPr>
        <p:blipFill rotWithShape="1">
          <a:blip r:embed="rId4">
            <a:alphaModFix/>
          </a:blip>
          <a:srcRect b="0" l="0" r="0" t="0"/>
          <a:stretch/>
        </p:blipFill>
        <p:spPr>
          <a:xfrm>
            <a:off x="457200" y="1840203"/>
            <a:ext cx="8229600" cy="1394515"/>
          </a:xfrm>
          <a:prstGeom prst="rect">
            <a:avLst/>
          </a:prstGeom>
          <a:noFill/>
          <a:ln>
            <a:noFill/>
          </a:ln>
        </p:spPr>
      </p:pic>
      <p:sp>
        <p:nvSpPr>
          <p:cNvPr id="519" name="Google Shape;519;p25"/>
          <p:cNvSpPr txBox="1"/>
          <p:nvPr/>
        </p:nvSpPr>
        <p:spPr>
          <a:xfrm>
            <a:off x="457200" y="3383280"/>
            <a:ext cx="8229600" cy="137160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Roles can inherit permissions from other roles, so you build a few base roles and layer on top</a:t>
            </a:r>
            <a:endParaRPr b="0" i="0" sz="13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Users inherit the extra permissions from their roles instead of every user being set by hand</a:t>
            </a:r>
            <a:endParaRPr b="0" i="0" sz="13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Every permission is a three-way switch: Inherit, No, or Yes, so overrides are obvious at a glance</a:t>
            </a:r>
            <a:endParaRPr b="0" i="0" sz="1300" u="none" cap="none" strike="noStrike">
              <a:solidFill>
                <a:schemeClr val="dk1"/>
              </a:solidFill>
              <a:latin typeface="Calibri"/>
              <a:ea typeface="Calibri"/>
              <a:cs typeface="Calibri"/>
              <a:sym typeface="Calibri"/>
            </a:endParaRPr>
          </a:p>
          <a:p>
            <a:pPr indent="-177800" lvl="0" marL="177800" marR="0" rtl="0" algn="l">
              <a:spcBef>
                <a:spcPts val="5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Pairs with user-role-mappings from Arkime 5 to map OIDC or header groups straight onto roles</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24" name="Shape 524"/>
        <p:cNvGrpSpPr/>
        <p:nvPr/>
      </p:nvGrpSpPr>
      <p:grpSpPr>
        <a:xfrm>
          <a:off x="0" y="0"/>
          <a:ext cx="0" cy="0"/>
          <a:chOff x="0" y="0"/>
          <a:chExt cx="0" cy="0"/>
        </a:xfrm>
      </p:grpSpPr>
      <p:sp>
        <p:nvSpPr>
          <p:cNvPr id="525" name="Google Shape;525;p26"/>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Users without Elastic</a:t>
            </a:r>
            <a:r>
              <a:rPr b="1" lang="en-US" sz="3400">
                <a:solidFill>
                  <a:srgbClr val="14213D"/>
                </a:solidFill>
                <a:latin typeface="Calibri"/>
                <a:ea typeface="Calibri"/>
                <a:cs typeface="Calibri"/>
                <a:sym typeface="Calibri"/>
              </a:rPr>
              <a:t>search/</a:t>
            </a:r>
            <a:r>
              <a:rPr b="1" i="0" lang="en-US" sz="3400" u="none" cap="none" strike="noStrike">
                <a:solidFill>
                  <a:srgbClr val="14213D"/>
                </a:solidFill>
                <a:latin typeface="Calibri"/>
                <a:ea typeface="Calibri"/>
                <a:cs typeface="Calibri"/>
                <a:sym typeface="Calibri"/>
              </a:rPr>
              <a:t>OpenSearch</a:t>
            </a:r>
            <a:endParaRPr b="0" i="0" sz="3400" u="none" cap="none" strike="noStrike">
              <a:solidFill>
                <a:schemeClr val="dk1"/>
              </a:solidFill>
              <a:latin typeface="Calibri"/>
              <a:ea typeface="Calibri"/>
              <a:cs typeface="Calibri"/>
              <a:sym typeface="Calibri"/>
            </a:endParaRPr>
          </a:p>
        </p:txBody>
      </p:sp>
      <p:sp>
        <p:nvSpPr>
          <p:cNvPr id="526" name="Google Shape;526;p26"/>
          <p:cNvSpPr/>
          <p:nvPr/>
        </p:nvSpPr>
        <p:spPr>
          <a:xfrm>
            <a:off x="8092440" y="292608"/>
            <a:ext cx="621792" cy="621792"/>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6"/>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v6</a:t>
            </a:r>
            <a:endParaRPr b="0" i="0" sz="2000" u="none" cap="none" strike="noStrike">
              <a:solidFill>
                <a:schemeClr val="dk1"/>
              </a:solidFill>
              <a:latin typeface="Calibri"/>
              <a:ea typeface="Calibri"/>
              <a:cs typeface="Calibri"/>
              <a:sym typeface="Calibri"/>
            </a:endParaRPr>
          </a:p>
        </p:txBody>
      </p:sp>
      <p:sp>
        <p:nvSpPr>
          <p:cNvPr id="528" name="Google Shape;528;p26"/>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29" name="Google Shape;529;p26"/>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530" name="Google Shape;530;p26"/>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User, Cont3xt, and Parliament data can live outside OpenSearch</a:t>
            </a:r>
            <a:endParaRPr b="0" i="0" sz="1700" u="none" cap="none" strike="noStrike">
              <a:solidFill>
                <a:schemeClr val="dk1"/>
              </a:solidFill>
              <a:latin typeface="Calibri"/>
              <a:ea typeface="Calibri"/>
              <a:cs typeface="Calibri"/>
              <a:sym typeface="Calibri"/>
            </a:endParaRPr>
          </a:p>
        </p:txBody>
      </p:sp>
      <p:sp>
        <p:nvSpPr>
          <p:cNvPr id="531" name="Google Shape;531;p26"/>
          <p:cNvSpPr txBox="1"/>
          <p:nvPr/>
        </p:nvSpPr>
        <p:spPr>
          <a:xfrm>
            <a:off x="457200" y="1874520"/>
            <a:ext cx="3931920" cy="274320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200"/>
              <a:buFont typeface="Calibri"/>
              <a:buChar char="•"/>
            </a:pPr>
            <a:r>
              <a:rPr b="0" i="0" lang="en-US" sz="1200" u="none" cap="none" strike="noStrike">
                <a:solidFill>
                  <a:srgbClr val="14213D"/>
                </a:solidFill>
                <a:latin typeface="Calibri"/>
                <a:ea typeface="Calibri"/>
                <a:cs typeface="Calibri"/>
                <a:sym typeface="Calibri"/>
              </a:rPr>
              <a:t>usersElasticsearch has long let users sit in a separate cluster; if unset, the main cluster is used</a:t>
            </a:r>
            <a:endParaRPr b="0" i="0" sz="12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200"/>
              <a:buFont typeface="Calibri"/>
              <a:buChar char="•"/>
            </a:pPr>
            <a:r>
              <a:rPr b="0" i="0" lang="en-US" sz="1200" u="none" cap="none" strike="noStrike">
                <a:solidFill>
                  <a:srgbClr val="14213D"/>
                </a:solidFill>
                <a:latin typeface="Calibri"/>
                <a:ea typeface="Calibri"/>
                <a:cs typeface="Calibri"/>
                <a:sym typeface="Calibri"/>
              </a:rPr>
              <a:t>Since 6.1 it can also be sqlite://, lmdb://, or redis://. Same setting drives Cont3xt and Parliament storage</a:t>
            </a:r>
            <a:endParaRPr b="0" i="0" sz="12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200"/>
              <a:buFont typeface="Calibri"/>
              <a:buChar char="•"/>
            </a:pPr>
            <a:r>
              <a:rPr b="0" i="0" lang="en-US" sz="1200" u="none" cap="none" strike="noStrike">
                <a:solidFill>
                  <a:srgbClr val="14213D"/>
                </a:solidFill>
                <a:latin typeface="Calibri"/>
                <a:ea typeface="Calibri"/>
                <a:cs typeface="Calibri"/>
                <a:sym typeface="Calibri"/>
              </a:rPr>
              <a:t>Small installs and standalone Cont3xt or Parliament no longer need an OpenSearch cluster just for users</a:t>
            </a:r>
            <a:endParaRPr b="0" i="0" sz="12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200"/>
              <a:buFont typeface="Calibri"/>
              <a:buChar char="•"/>
            </a:pPr>
            <a:r>
              <a:rPr b="0" i="0" lang="en-US" sz="1200" u="none" cap="none" strike="noStrike">
                <a:solidFill>
                  <a:srgbClr val="14213D"/>
                </a:solidFill>
                <a:latin typeface="Calibri"/>
                <a:ea typeface="Calibri"/>
                <a:cs typeface="Calibri"/>
                <a:sym typeface="Calibri"/>
              </a:rPr>
              <a:t>sqlite, lmdb, and redis are regression tested in every build</a:t>
            </a:r>
            <a:endParaRPr b="0" i="0" sz="12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200"/>
              <a:buFont typeface="Calibri"/>
              <a:buChar char="•"/>
            </a:pPr>
            <a:r>
              <a:rPr b="0" i="0" lang="en-US" sz="1200" u="none" cap="none" strike="noStrike">
                <a:solidFill>
                  <a:srgbClr val="14213D"/>
                </a:solidFill>
                <a:latin typeface="Calibri"/>
                <a:ea typeface="Calibri"/>
                <a:cs typeface="Calibri"/>
                <a:sym typeface="Calibri"/>
              </a:rPr>
              <a:t>changePasswordSecret.js re-encrypts every user's password and Cont3xt keys after a passwordSecret change (6.7)</a:t>
            </a:r>
            <a:endParaRPr b="0" i="0" sz="12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200"/>
              <a:buFont typeface="Calibri"/>
              <a:buChar char="•"/>
            </a:pPr>
            <a:r>
              <a:rPr b="0" i="0" lang="en-US" sz="1200" u="none" cap="none" strike="noStrike">
                <a:solidFill>
                  <a:srgbClr val="14213D"/>
                </a:solidFill>
                <a:latin typeface="Calibri"/>
                <a:ea typeface="Calibri"/>
                <a:cs typeface="Calibri"/>
                <a:sym typeface="Calibri"/>
              </a:rPr>
              <a:t>AWS SigV4 signing for managed OpenSearch, and per-cluster serverSecret for multicluster PCAP</a:t>
            </a:r>
            <a:endParaRPr b="0" i="0" sz="1200" u="none" cap="none" strike="noStrike">
              <a:solidFill>
                <a:schemeClr val="dk1"/>
              </a:solidFill>
              <a:latin typeface="Calibri"/>
              <a:ea typeface="Calibri"/>
              <a:cs typeface="Calibri"/>
              <a:sym typeface="Calibri"/>
            </a:endParaRPr>
          </a:p>
        </p:txBody>
      </p:sp>
      <p:sp>
        <p:nvSpPr>
          <p:cNvPr id="532" name="Google Shape;532;p26"/>
          <p:cNvSpPr/>
          <p:nvPr/>
        </p:nvSpPr>
        <p:spPr>
          <a:xfrm>
            <a:off x="4572000" y="1783080"/>
            <a:ext cx="4114800" cy="2834640"/>
          </a:xfrm>
          <a:prstGeom prst="roundRect">
            <a:avLst>
              <a:gd fmla="val 2581"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6"/>
          <p:cNvSpPr txBox="1"/>
          <p:nvPr/>
        </p:nvSpPr>
        <p:spPr>
          <a:xfrm>
            <a:off x="4754880" y="1920240"/>
            <a:ext cx="3749040" cy="2560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6EDF3"/>
              </a:buClr>
              <a:buSzPts val="950"/>
              <a:buFont typeface="Courier New"/>
              <a:buNone/>
            </a:pPr>
            <a:r>
              <a:rPr b="0" i="0" lang="en-US" sz="950" u="none" cap="none" strike="noStrike">
                <a:solidFill>
                  <a:srgbClr val="E6EDF3"/>
                </a:solidFill>
                <a:latin typeface="Courier New"/>
                <a:ea typeface="Courier New"/>
                <a:cs typeface="Courier New"/>
                <a:sym typeface="Courier New"/>
              </a:rPr>
              <a:t># config.ini  [default]</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950"/>
              <a:buFont typeface="Calibri"/>
              <a:buNone/>
            </a:pPr>
            <a:r>
              <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950"/>
              <a:buFont typeface="Courier New"/>
              <a:buNone/>
            </a:pPr>
            <a:r>
              <a:rPr b="0" i="0" lang="en-US" sz="950" u="none" cap="none" strike="noStrike">
                <a:solidFill>
                  <a:srgbClr val="E6EDF3"/>
                </a:solidFill>
                <a:latin typeface="Courier New"/>
                <a:ea typeface="Courier New"/>
                <a:cs typeface="Courier New"/>
                <a:sym typeface="Courier New"/>
              </a:rPr>
              <a:t># users in a file next to the app</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950"/>
              <a:buFont typeface="Courier New"/>
              <a:buNone/>
            </a:pPr>
            <a:r>
              <a:rPr b="0" i="0" lang="en-US" sz="950" u="none" cap="none" strike="noStrike">
                <a:solidFill>
                  <a:srgbClr val="E6EDF3"/>
                </a:solidFill>
                <a:latin typeface="Courier New"/>
                <a:ea typeface="Courier New"/>
                <a:cs typeface="Courier New"/>
                <a:sym typeface="Courier New"/>
              </a:rPr>
              <a:t>usersElasticsearch=sqlite:///data/users.sqlite</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950"/>
              <a:buFont typeface="Calibri"/>
              <a:buNone/>
            </a:pPr>
            <a:r>
              <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950"/>
              <a:buFont typeface="Courier New"/>
              <a:buNone/>
            </a:pPr>
            <a:r>
              <a:rPr b="0" i="0" lang="en-US" sz="950" u="none" cap="none" strike="noStrike">
                <a:solidFill>
                  <a:srgbClr val="E6EDF3"/>
                </a:solidFill>
                <a:latin typeface="Courier New"/>
                <a:ea typeface="Courier New"/>
                <a:cs typeface="Courier New"/>
                <a:sym typeface="Courier New"/>
              </a:rPr>
              <a:t># or an embedded key-value store</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950"/>
              <a:buFont typeface="Courier New"/>
              <a:buNone/>
            </a:pPr>
            <a:r>
              <a:rPr b="0" i="0" lang="en-US" sz="950" u="none" cap="none" strike="noStrike">
                <a:solidFill>
                  <a:srgbClr val="E6EDF3"/>
                </a:solidFill>
                <a:latin typeface="Courier New"/>
                <a:ea typeface="Courier New"/>
                <a:cs typeface="Courier New"/>
                <a:sym typeface="Courier New"/>
              </a:rPr>
              <a:t>usersElasticsearch=lmdb:///data/users-lmdb</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950"/>
              <a:buFont typeface="Calibri"/>
              <a:buNone/>
            </a:pPr>
            <a:r>
              <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950"/>
              <a:buFont typeface="Courier New"/>
              <a:buNone/>
            </a:pPr>
            <a:r>
              <a:rPr b="0" i="0" lang="en-US" sz="950" u="none" cap="none" strike="noStrike">
                <a:solidFill>
                  <a:srgbClr val="E6EDF3"/>
                </a:solidFill>
                <a:latin typeface="Courier New"/>
                <a:ea typeface="Courier New"/>
                <a:cs typeface="Courier New"/>
                <a:sym typeface="Courier New"/>
              </a:rPr>
              <a:t># or shared redis</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950"/>
              <a:buFont typeface="Courier New"/>
              <a:buNone/>
            </a:pPr>
            <a:r>
              <a:rPr b="0" i="0" lang="en-US" sz="950" u="none" cap="none" strike="noStrike">
                <a:solidFill>
                  <a:srgbClr val="E6EDF3"/>
                </a:solidFill>
                <a:latin typeface="Courier New"/>
                <a:ea typeface="Courier New"/>
                <a:cs typeface="Courier New"/>
                <a:sym typeface="Courier New"/>
              </a:rPr>
              <a:t>usersElasticsearch=redis://redis.corp:6379/1</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950"/>
              <a:buFont typeface="Calibri"/>
              <a:buNone/>
            </a:pPr>
            <a:r>
              <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950"/>
              <a:buFont typeface="Courier New"/>
              <a:buNone/>
            </a:pPr>
            <a:r>
              <a:rPr b="0" i="0" lang="en-US" sz="950" u="none" cap="none" strike="noStrike">
                <a:solidFill>
                  <a:srgbClr val="E6EDF3"/>
                </a:solidFill>
                <a:latin typeface="Courier New"/>
                <a:ea typeface="Courier New"/>
                <a:cs typeface="Courier New"/>
                <a:sym typeface="Courier New"/>
              </a:rPr>
              <a:t># cont3xt.ini: its own data too</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950"/>
              <a:buFont typeface="Courier New"/>
              <a:buNone/>
            </a:pPr>
            <a:r>
              <a:rPr b="0" i="0" lang="en-US" sz="950" u="none" cap="none" strike="noStrike">
                <a:solidFill>
                  <a:srgbClr val="E6EDF3"/>
                </a:solidFill>
                <a:latin typeface="Courier New"/>
                <a:ea typeface="Courier New"/>
                <a:cs typeface="Courier New"/>
                <a:sym typeface="Courier New"/>
              </a:rPr>
              <a:t>dbUrl=lmdb:///data/cont3xt-db</a:t>
            </a:r>
            <a:endParaRPr b="0" i="0" sz="95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38" name="Shape 538"/>
        <p:cNvGrpSpPr/>
        <p:nvPr/>
      </p:nvGrpSpPr>
      <p:grpSpPr>
        <a:xfrm>
          <a:off x="0" y="0"/>
          <a:ext cx="0" cy="0"/>
          <a:chOff x="0" y="0"/>
          <a:chExt cx="0" cy="0"/>
        </a:xfrm>
      </p:grpSpPr>
      <p:sp>
        <p:nvSpPr>
          <p:cNvPr id="539" name="Google Shape;539;p27"/>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Also in 6.x</a:t>
            </a:r>
            <a:endParaRPr b="0" i="0" sz="3400" u="none" cap="none" strike="noStrike">
              <a:solidFill>
                <a:schemeClr val="dk1"/>
              </a:solidFill>
              <a:latin typeface="Calibri"/>
              <a:ea typeface="Calibri"/>
              <a:cs typeface="Calibri"/>
              <a:sym typeface="Calibri"/>
            </a:endParaRPr>
          </a:p>
        </p:txBody>
      </p:sp>
      <p:sp>
        <p:nvSpPr>
          <p:cNvPr id="540" name="Google Shape;540;p27"/>
          <p:cNvSpPr/>
          <p:nvPr/>
        </p:nvSpPr>
        <p:spPr>
          <a:xfrm>
            <a:off x="8092440" y="292608"/>
            <a:ext cx="621792" cy="621792"/>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7"/>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v6</a:t>
            </a:r>
            <a:endParaRPr b="0" i="0" sz="2000" u="none" cap="none" strike="noStrike">
              <a:solidFill>
                <a:schemeClr val="dk1"/>
              </a:solidFill>
              <a:latin typeface="Calibri"/>
              <a:ea typeface="Calibri"/>
              <a:cs typeface="Calibri"/>
              <a:sym typeface="Calibri"/>
            </a:endParaRPr>
          </a:p>
        </p:txBody>
      </p:sp>
      <p:sp>
        <p:nvSpPr>
          <p:cNvPr id="542" name="Google Shape;542;p27"/>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43" name="Google Shape;543;p27"/>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544" name="Google Shape;544;p27"/>
          <p:cNvSpPr txBox="1"/>
          <p:nvPr/>
        </p:nvSpPr>
        <p:spPr>
          <a:xfrm>
            <a:off x="1143000" y="1143000"/>
            <a:ext cx="73152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Things that did not get a slide but you will want to know about</a:t>
            </a:r>
            <a:endParaRPr b="0" i="0" sz="1700" u="none" cap="none" strike="noStrike">
              <a:solidFill>
                <a:schemeClr val="dk1"/>
              </a:solidFill>
              <a:latin typeface="Calibri"/>
              <a:ea typeface="Calibri"/>
              <a:cs typeface="Calibri"/>
              <a:sym typeface="Calibri"/>
            </a:endParaRPr>
          </a:p>
        </p:txBody>
      </p:sp>
      <p:sp>
        <p:nvSpPr>
          <p:cNvPr id="545" name="Google Shape;545;p27"/>
          <p:cNvSpPr/>
          <p:nvPr/>
        </p:nvSpPr>
        <p:spPr>
          <a:xfrm>
            <a:off x="457200" y="1828800"/>
            <a:ext cx="4023360" cy="640080"/>
          </a:xfrm>
          <a:prstGeom prst="roundRect">
            <a:avLst>
              <a:gd fmla="val 14286"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7"/>
          <p:cNvSpPr txBox="1"/>
          <p:nvPr/>
        </p:nvSpPr>
        <p:spPr>
          <a:xfrm>
            <a:off x="594360" y="1874520"/>
            <a:ext cx="37490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1" i="0" lang="en-US" sz="1200" u="none" cap="none" strike="noStrike">
                <a:solidFill>
                  <a:srgbClr val="14213D"/>
                </a:solidFill>
                <a:latin typeface="Calibri"/>
                <a:ea typeface="Calibri"/>
                <a:cs typeface="Calibri"/>
                <a:sym typeface="Calibri"/>
              </a:rPr>
              <a:t>Packet Portal</a:t>
            </a:r>
            <a:endParaRPr b="0" i="0" sz="1200" u="none" cap="none" strike="noStrike">
              <a:solidFill>
                <a:schemeClr val="dk1"/>
              </a:solidFill>
              <a:latin typeface="Calibri"/>
              <a:ea typeface="Calibri"/>
              <a:cs typeface="Calibri"/>
              <a:sym typeface="Calibri"/>
            </a:endParaRPr>
          </a:p>
        </p:txBody>
      </p:sp>
      <p:sp>
        <p:nvSpPr>
          <p:cNvPr id="547" name="Google Shape;547;p27"/>
          <p:cNvSpPr txBox="1"/>
          <p:nvPr/>
        </p:nvSpPr>
        <p:spPr>
          <a:xfrm>
            <a:off x="594360" y="2093976"/>
            <a:ext cx="3749040" cy="3474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00"/>
              <a:buFont typeface="Calibri"/>
              <a:buNone/>
            </a:pPr>
            <a:r>
              <a:rPr b="0" i="0" lang="en-US" sz="1000" u="none" cap="none" strike="noStrike">
                <a:solidFill>
                  <a:srgbClr val="14213D"/>
                </a:solidFill>
                <a:latin typeface="Calibri"/>
                <a:ea typeface="Calibri"/>
                <a:cs typeface="Calibri"/>
                <a:sym typeface="Calibri"/>
              </a:rPr>
              <a:t>6.7, experimental. A NAT'd sensor viewer dials out to a central viewer, which sends its pcap, hunt, and cron requests back over that link</a:t>
            </a:r>
            <a:endParaRPr b="0" i="0" sz="1000" u="none" cap="none" strike="noStrike">
              <a:solidFill>
                <a:schemeClr val="dk1"/>
              </a:solidFill>
              <a:latin typeface="Calibri"/>
              <a:ea typeface="Calibri"/>
              <a:cs typeface="Calibri"/>
              <a:sym typeface="Calibri"/>
            </a:endParaRPr>
          </a:p>
        </p:txBody>
      </p:sp>
      <p:sp>
        <p:nvSpPr>
          <p:cNvPr id="548" name="Google Shape;548;p27"/>
          <p:cNvSpPr/>
          <p:nvPr/>
        </p:nvSpPr>
        <p:spPr>
          <a:xfrm>
            <a:off x="4663440" y="1828800"/>
            <a:ext cx="4023360" cy="640080"/>
          </a:xfrm>
          <a:prstGeom prst="roundRect">
            <a:avLst>
              <a:gd fmla="val 14286"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7"/>
          <p:cNvSpPr txBox="1"/>
          <p:nvPr/>
        </p:nvSpPr>
        <p:spPr>
          <a:xfrm>
            <a:off x="4800600" y="1874520"/>
            <a:ext cx="37490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1" i="0" lang="en-US" sz="1200" u="none" cap="none" strike="noStrike">
                <a:solidFill>
                  <a:srgbClr val="14213D"/>
                </a:solidFill>
                <a:latin typeface="Calibri"/>
                <a:ea typeface="Calibri"/>
                <a:cs typeface="Calibri"/>
                <a:sym typeface="Calibri"/>
              </a:rPr>
              <a:t>zeekintel plugin</a:t>
            </a:r>
            <a:endParaRPr b="0" i="0" sz="1200" u="none" cap="none" strike="noStrike">
              <a:solidFill>
                <a:schemeClr val="dk1"/>
              </a:solidFill>
              <a:latin typeface="Calibri"/>
              <a:ea typeface="Calibri"/>
              <a:cs typeface="Calibri"/>
              <a:sym typeface="Calibri"/>
            </a:endParaRPr>
          </a:p>
        </p:txBody>
      </p:sp>
      <p:sp>
        <p:nvSpPr>
          <p:cNvPr id="550" name="Google Shape;550;p27"/>
          <p:cNvSpPr txBox="1"/>
          <p:nvPr/>
        </p:nvSpPr>
        <p:spPr>
          <a:xfrm>
            <a:off x="4800600" y="2093976"/>
            <a:ext cx="3749040" cy="3474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00"/>
              <a:buFont typeface="Calibri"/>
              <a:buNone/>
            </a:pPr>
            <a:r>
              <a:rPr b="0" i="0" lang="en-US" sz="1000" u="none" cap="none" strike="noStrike">
                <a:solidFill>
                  <a:srgbClr val="14213D"/>
                </a:solidFill>
                <a:latin typeface="Calibri"/>
                <a:ea typeface="Calibri"/>
                <a:cs typeface="Calibri"/>
                <a:sym typeface="Calibri"/>
              </a:rPr>
              <a:t>6.6. Loads Zeek intel framework files and tags sessions whose IPs, hosts, URLs, emails, or hashes match</a:t>
            </a:r>
            <a:endParaRPr b="0" i="0" sz="1000" u="none" cap="none" strike="noStrike">
              <a:solidFill>
                <a:schemeClr val="dk1"/>
              </a:solidFill>
              <a:latin typeface="Calibri"/>
              <a:ea typeface="Calibri"/>
              <a:cs typeface="Calibri"/>
              <a:sym typeface="Calibri"/>
            </a:endParaRPr>
          </a:p>
        </p:txBody>
      </p:sp>
      <p:sp>
        <p:nvSpPr>
          <p:cNvPr id="551" name="Google Shape;551;p27"/>
          <p:cNvSpPr/>
          <p:nvPr/>
        </p:nvSpPr>
        <p:spPr>
          <a:xfrm>
            <a:off x="457200" y="2560320"/>
            <a:ext cx="4023360" cy="640080"/>
          </a:xfrm>
          <a:prstGeom prst="roundRect">
            <a:avLst>
              <a:gd fmla="val 14286"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7"/>
          <p:cNvSpPr txBox="1"/>
          <p:nvPr/>
        </p:nvSpPr>
        <p:spPr>
          <a:xfrm>
            <a:off x="594360" y="2606040"/>
            <a:ext cx="37490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1" i="0" lang="en-US" sz="1200" u="none" cap="none" strike="noStrike">
                <a:solidFill>
                  <a:srgbClr val="14213D"/>
                </a:solidFill>
                <a:latin typeface="Calibri"/>
                <a:ea typeface="Calibri"/>
                <a:cs typeface="Calibri"/>
                <a:sym typeface="Calibri"/>
              </a:rPr>
              <a:t>entropy plugin</a:t>
            </a:r>
            <a:endParaRPr b="0" i="0" sz="1200" u="none" cap="none" strike="noStrike">
              <a:solidFill>
                <a:schemeClr val="dk1"/>
              </a:solidFill>
              <a:latin typeface="Calibri"/>
              <a:ea typeface="Calibri"/>
              <a:cs typeface="Calibri"/>
              <a:sym typeface="Calibri"/>
            </a:endParaRPr>
          </a:p>
        </p:txBody>
      </p:sp>
      <p:sp>
        <p:nvSpPr>
          <p:cNvPr id="553" name="Google Shape;553;p27"/>
          <p:cNvSpPr txBox="1"/>
          <p:nvPr/>
        </p:nvSpPr>
        <p:spPr>
          <a:xfrm>
            <a:off x="594360" y="2825496"/>
            <a:ext cx="3749040" cy="3474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00"/>
              <a:buFont typeface="Calibri"/>
              <a:buNone/>
            </a:pPr>
            <a:r>
              <a:rPr b="0" i="0" lang="en-US" sz="1000" u="none" cap="none" strike="noStrike">
                <a:solidFill>
                  <a:srgbClr val="14213D"/>
                </a:solidFill>
                <a:latin typeface="Calibri"/>
                <a:ea typeface="Calibri"/>
                <a:cs typeface="Calibri"/>
                <a:sym typeface="Calibri"/>
              </a:rPr>
              <a:t>6.5. Shannon entropy of the data bytes per direction, for spotting encrypted or packed payloads</a:t>
            </a:r>
            <a:endParaRPr b="0" i="0" sz="1000" u="none" cap="none" strike="noStrike">
              <a:solidFill>
                <a:schemeClr val="dk1"/>
              </a:solidFill>
              <a:latin typeface="Calibri"/>
              <a:ea typeface="Calibri"/>
              <a:cs typeface="Calibri"/>
              <a:sym typeface="Calibri"/>
            </a:endParaRPr>
          </a:p>
        </p:txBody>
      </p:sp>
      <p:sp>
        <p:nvSpPr>
          <p:cNvPr id="554" name="Google Shape;554;p27"/>
          <p:cNvSpPr/>
          <p:nvPr/>
        </p:nvSpPr>
        <p:spPr>
          <a:xfrm>
            <a:off x="4663440" y="2560320"/>
            <a:ext cx="4023360" cy="640080"/>
          </a:xfrm>
          <a:prstGeom prst="roundRect">
            <a:avLst>
              <a:gd fmla="val 14286"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7"/>
          <p:cNvSpPr txBox="1"/>
          <p:nvPr/>
        </p:nvSpPr>
        <p:spPr>
          <a:xfrm>
            <a:off x="4800600" y="2606040"/>
            <a:ext cx="37490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1" i="0" lang="en-US" sz="1200" u="none" cap="none" strike="noStrike">
                <a:solidFill>
                  <a:srgbClr val="14213D"/>
                </a:solidFill>
                <a:latin typeface="Calibri"/>
                <a:ea typeface="Calibri"/>
                <a:cs typeface="Calibri"/>
                <a:sym typeface="Calibri"/>
              </a:rPr>
              <a:t>TCP handshake validation</a:t>
            </a:r>
            <a:endParaRPr b="0" i="0" sz="1200" u="none" cap="none" strike="noStrike">
              <a:solidFill>
                <a:schemeClr val="dk1"/>
              </a:solidFill>
              <a:latin typeface="Calibri"/>
              <a:ea typeface="Calibri"/>
              <a:cs typeface="Calibri"/>
              <a:sym typeface="Calibri"/>
            </a:endParaRPr>
          </a:p>
        </p:txBody>
      </p:sp>
      <p:sp>
        <p:nvSpPr>
          <p:cNvPr id="556" name="Google Shape;556;p27"/>
          <p:cNvSpPr txBox="1"/>
          <p:nvPr/>
        </p:nvSpPr>
        <p:spPr>
          <a:xfrm>
            <a:off x="4800600" y="2825496"/>
            <a:ext cx="3749040" cy="3474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00"/>
              <a:buFont typeface="Calibri"/>
              <a:buNone/>
            </a:pPr>
            <a:r>
              <a:rPr b="0" i="0" lang="en-US" sz="1000" u="none" cap="none" strike="noStrike">
                <a:solidFill>
                  <a:srgbClr val="14213D"/>
                </a:solidFill>
                <a:latin typeface="Calibri"/>
                <a:ea typeface="Calibri"/>
                <a:cs typeface="Calibri"/>
                <a:sym typeface="Calibri"/>
              </a:rPr>
              <a:t>6.7. tcp.synValidated, tcp.synAckValidated, and tcp.srcISNCnt for spotting spoofed or replayed handshakes</a:t>
            </a:r>
            <a:endParaRPr b="0" i="0" sz="1000" u="none" cap="none" strike="noStrike">
              <a:solidFill>
                <a:schemeClr val="dk1"/>
              </a:solidFill>
              <a:latin typeface="Calibri"/>
              <a:ea typeface="Calibri"/>
              <a:cs typeface="Calibri"/>
              <a:sym typeface="Calibri"/>
            </a:endParaRPr>
          </a:p>
        </p:txBody>
      </p:sp>
      <p:sp>
        <p:nvSpPr>
          <p:cNvPr id="557" name="Google Shape;557;p27"/>
          <p:cNvSpPr/>
          <p:nvPr/>
        </p:nvSpPr>
        <p:spPr>
          <a:xfrm>
            <a:off x="457200" y="3291840"/>
            <a:ext cx="4023360" cy="640080"/>
          </a:xfrm>
          <a:prstGeom prst="roundRect">
            <a:avLst>
              <a:gd fmla="val 14286"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7"/>
          <p:cNvSpPr txBox="1"/>
          <p:nvPr/>
        </p:nvSpPr>
        <p:spPr>
          <a:xfrm>
            <a:off x="594360" y="3337560"/>
            <a:ext cx="37490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1" i="0" lang="en-US" sz="1200" u="none" cap="none" strike="noStrike">
                <a:solidFill>
                  <a:srgbClr val="14213D"/>
                </a:solidFill>
                <a:latin typeface="Calibri"/>
                <a:ea typeface="Calibri"/>
                <a:cs typeface="Calibri"/>
                <a:sym typeface="Calibri"/>
              </a:rPr>
              <a:t>DCERPC interface labels</a:t>
            </a:r>
            <a:endParaRPr b="0" i="0" sz="1200" u="none" cap="none" strike="noStrike">
              <a:solidFill>
                <a:schemeClr val="dk1"/>
              </a:solidFill>
              <a:latin typeface="Calibri"/>
              <a:ea typeface="Calibri"/>
              <a:cs typeface="Calibri"/>
              <a:sym typeface="Calibri"/>
            </a:endParaRPr>
          </a:p>
        </p:txBody>
      </p:sp>
      <p:sp>
        <p:nvSpPr>
          <p:cNvPr id="559" name="Google Shape;559;p27"/>
          <p:cNvSpPr txBox="1"/>
          <p:nvPr/>
        </p:nvSpPr>
        <p:spPr>
          <a:xfrm>
            <a:off x="594360" y="3557016"/>
            <a:ext cx="3749040" cy="3474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00"/>
              <a:buFont typeface="Calibri"/>
              <a:buNone/>
            </a:pPr>
            <a:r>
              <a:rPr b="0" i="0" lang="en-US" sz="1000" u="none" cap="none" strike="noStrike">
                <a:solidFill>
                  <a:srgbClr val="14213D"/>
                </a:solidFill>
                <a:latin typeface="Calibri"/>
                <a:ea typeface="Calibri"/>
                <a:cs typeface="Calibri"/>
                <a:sym typeface="Calibri"/>
              </a:rPr>
              <a:t>6.5. AD CS, PrintNightmare, DfsCoerce, ShadowCoerce, WMI, BackupKey, EventLog6 named right in the session</a:t>
            </a:r>
            <a:endParaRPr b="0" i="0" sz="1000" u="none" cap="none" strike="noStrike">
              <a:solidFill>
                <a:schemeClr val="dk1"/>
              </a:solidFill>
              <a:latin typeface="Calibri"/>
              <a:ea typeface="Calibri"/>
              <a:cs typeface="Calibri"/>
              <a:sym typeface="Calibri"/>
            </a:endParaRPr>
          </a:p>
        </p:txBody>
      </p:sp>
      <p:sp>
        <p:nvSpPr>
          <p:cNvPr id="560" name="Google Shape;560;p27"/>
          <p:cNvSpPr/>
          <p:nvPr/>
        </p:nvSpPr>
        <p:spPr>
          <a:xfrm>
            <a:off x="4663440" y="3291840"/>
            <a:ext cx="4023360" cy="640080"/>
          </a:xfrm>
          <a:prstGeom prst="roundRect">
            <a:avLst>
              <a:gd fmla="val 14286"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7"/>
          <p:cNvSpPr txBox="1"/>
          <p:nvPr/>
        </p:nvSpPr>
        <p:spPr>
          <a:xfrm>
            <a:off x="4800600" y="3337560"/>
            <a:ext cx="37490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1" i="0" lang="en-US" sz="1200" u="none" cap="none" strike="noStrike">
                <a:solidFill>
                  <a:srgbClr val="14213D"/>
                </a:solidFill>
                <a:latin typeface="Calibri"/>
                <a:ea typeface="Calibri"/>
                <a:cs typeface="Calibri"/>
                <a:sym typeface="Calibri"/>
              </a:rPr>
              <a:t>WISE sources and notifiers</a:t>
            </a:r>
            <a:endParaRPr b="0" i="0" sz="1200" u="none" cap="none" strike="noStrike">
              <a:solidFill>
                <a:schemeClr val="dk1"/>
              </a:solidFill>
              <a:latin typeface="Calibri"/>
              <a:ea typeface="Calibri"/>
              <a:cs typeface="Calibri"/>
              <a:sym typeface="Calibri"/>
            </a:endParaRPr>
          </a:p>
        </p:txBody>
      </p:sp>
      <p:sp>
        <p:nvSpPr>
          <p:cNvPr id="562" name="Google Shape;562;p27"/>
          <p:cNvSpPr txBox="1"/>
          <p:nvPr/>
        </p:nvSpPr>
        <p:spPr>
          <a:xfrm>
            <a:off x="4800600" y="3557016"/>
            <a:ext cx="3749040" cy="3474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00"/>
              <a:buFont typeface="Calibri"/>
              <a:buNone/>
            </a:pPr>
            <a:r>
              <a:rPr b="0" i="0" lang="en-US" sz="1000" u="none" cap="none" strike="noStrike">
                <a:solidFill>
                  <a:srgbClr val="14213D"/>
                </a:solidFill>
                <a:latin typeface="Calibri"/>
                <a:ea typeface="Calibri"/>
                <a:cs typeface="Calibri"/>
                <a:sym typeface="Calibri"/>
              </a:rPr>
              <a:t>phpIPAM, Cisco ISE pxGrid, urlapi sources. Teams, syslog, and snmp notifiers, and hunts can notify several at once</a:t>
            </a:r>
            <a:endParaRPr b="0" i="0" sz="1000" u="none" cap="none" strike="noStrike">
              <a:solidFill>
                <a:schemeClr val="dk1"/>
              </a:solidFill>
              <a:latin typeface="Calibri"/>
              <a:ea typeface="Calibri"/>
              <a:cs typeface="Calibri"/>
              <a:sym typeface="Calibri"/>
            </a:endParaRPr>
          </a:p>
        </p:txBody>
      </p:sp>
      <p:sp>
        <p:nvSpPr>
          <p:cNvPr id="563" name="Google Shape;563;p27"/>
          <p:cNvSpPr/>
          <p:nvPr/>
        </p:nvSpPr>
        <p:spPr>
          <a:xfrm>
            <a:off x="457200" y="4023360"/>
            <a:ext cx="4023360" cy="640080"/>
          </a:xfrm>
          <a:prstGeom prst="roundRect">
            <a:avLst>
              <a:gd fmla="val 14286"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7"/>
          <p:cNvSpPr txBox="1"/>
          <p:nvPr/>
        </p:nvSpPr>
        <p:spPr>
          <a:xfrm>
            <a:off x="594360" y="4069080"/>
            <a:ext cx="37490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1" i="0" lang="en-US" sz="1200" u="none" cap="none" strike="noStrike">
                <a:solidFill>
                  <a:srgbClr val="14213D"/>
                </a:solidFill>
                <a:latin typeface="Calibri"/>
                <a:ea typeface="Calibri"/>
                <a:cs typeface="Calibri"/>
                <a:sym typeface="Calibri"/>
              </a:rPr>
              <a:t>VLAN / VNI dedup</a:t>
            </a:r>
            <a:endParaRPr b="0" i="0" sz="1200" u="none" cap="none" strike="noStrike">
              <a:solidFill>
                <a:schemeClr val="dk1"/>
              </a:solidFill>
              <a:latin typeface="Calibri"/>
              <a:ea typeface="Calibri"/>
              <a:cs typeface="Calibri"/>
              <a:sym typeface="Calibri"/>
            </a:endParaRPr>
          </a:p>
        </p:txBody>
      </p:sp>
      <p:sp>
        <p:nvSpPr>
          <p:cNvPr id="565" name="Google Shape;565;p27"/>
          <p:cNvSpPr txBox="1"/>
          <p:nvPr/>
        </p:nvSpPr>
        <p:spPr>
          <a:xfrm>
            <a:off x="594360" y="4288536"/>
            <a:ext cx="3749040" cy="3474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00"/>
              <a:buFont typeface="Calibri"/>
              <a:buNone/>
            </a:pPr>
            <a:r>
              <a:rPr b="0" i="0" lang="en-US" sz="1000" u="none" cap="none" strike="noStrike">
                <a:solidFill>
                  <a:srgbClr val="14213D"/>
                </a:solidFill>
                <a:latin typeface="Calibri"/>
                <a:ea typeface="Calibri"/>
                <a:cs typeface="Calibri"/>
                <a:sym typeface="Calibri"/>
              </a:rPr>
              <a:t>6.1. Dedup keys include VLAN and VNI by default, so the same packet on two VLANs is not dropped</a:t>
            </a:r>
            <a:endParaRPr b="0" i="0" sz="1000" u="none" cap="none" strike="noStrike">
              <a:solidFill>
                <a:schemeClr val="dk1"/>
              </a:solidFill>
              <a:latin typeface="Calibri"/>
              <a:ea typeface="Calibri"/>
              <a:cs typeface="Calibri"/>
              <a:sym typeface="Calibri"/>
            </a:endParaRPr>
          </a:p>
        </p:txBody>
      </p:sp>
      <p:sp>
        <p:nvSpPr>
          <p:cNvPr id="566" name="Google Shape;566;p27"/>
          <p:cNvSpPr/>
          <p:nvPr/>
        </p:nvSpPr>
        <p:spPr>
          <a:xfrm>
            <a:off x="4663440" y="4023360"/>
            <a:ext cx="4023360" cy="640080"/>
          </a:xfrm>
          <a:prstGeom prst="roundRect">
            <a:avLst>
              <a:gd fmla="val 14286"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7"/>
          <p:cNvSpPr txBox="1"/>
          <p:nvPr/>
        </p:nvSpPr>
        <p:spPr>
          <a:xfrm>
            <a:off x="4800600" y="4069080"/>
            <a:ext cx="37490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1" i="0" lang="en-US" sz="1200" u="none" cap="none" strike="noStrike">
                <a:solidFill>
                  <a:srgbClr val="14213D"/>
                </a:solidFill>
                <a:latin typeface="Calibri"/>
                <a:ea typeface="Calibri"/>
                <a:cs typeface="Calibri"/>
                <a:sym typeface="Calibri"/>
              </a:rPr>
              <a:t>db.pl initorupgrade</a:t>
            </a:r>
            <a:endParaRPr b="0" i="0" sz="1200" u="none" cap="none" strike="noStrike">
              <a:solidFill>
                <a:schemeClr val="dk1"/>
              </a:solidFill>
              <a:latin typeface="Calibri"/>
              <a:ea typeface="Calibri"/>
              <a:cs typeface="Calibri"/>
              <a:sym typeface="Calibri"/>
            </a:endParaRPr>
          </a:p>
        </p:txBody>
      </p:sp>
      <p:sp>
        <p:nvSpPr>
          <p:cNvPr id="568" name="Google Shape;568;p27"/>
          <p:cNvSpPr txBox="1"/>
          <p:nvPr/>
        </p:nvSpPr>
        <p:spPr>
          <a:xfrm>
            <a:off x="4800600" y="4288536"/>
            <a:ext cx="3749040" cy="3474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00"/>
              <a:buFont typeface="Calibri"/>
              <a:buNone/>
            </a:pPr>
            <a:r>
              <a:rPr b="0" i="0" lang="en-US" sz="1000" u="none" cap="none" strike="noStrike">
                <a:solidFill>
                  <a:srgbClr val="14213D"/>
                </a:solidFill>
                <a:latin typeface="Calibri"/>
                <a:ea typeface="Calibri"/>
                <a:cs typeface="Calibri"/>
                <a:sym typeface="Calibri"/>
              </a:rPr>
              <a:t>6.7. One command that inits a fresh cluster or upgrades an existing one, handy for automation</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73" name="Shape 573"/>
        <p:cNvGrpSpPr/>
        <p:nvPr/>
      </p:nvGrpSpPr>
      <p:grpSpPr>
        <a:xfrm>
          <a:off x="0" y="0"/>
          <a:ext cx="0" cy="0"/>
          <a:chOff x="0" y="0"/>
          <a:chExt cx="0" cy="0"/>
        </a:xfrm>
      </p:grpSpPr>
      <p:sp>
        <p:nvSpPr>
          <p:cNvPr id="574" name="Google Shape;574;p28"/>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FreeBSD &amp; Homebrew</a:t>
            </a:r>
            <a:endParaRPr b="0" i="0" sz="3400" u="none" cap="none" strike="noStrike">
              <a:solidFill>
                <a:schemeClr val="dk1"/>
              </a:solidFill>
              <a:latin typeface="Calibri"/>
              <a:ea typeface="Calibri"/>
              <a:cs typeface="Calibri"/>
              <a:sym typeface="Calibri"/>
            </a:endParaRPr>
          </a:p>
        </p:txBody>
      </p:sp>
      <p:sp>
        <p:nvSpPr>
          <p:cNvPr id="575" name="Google Shape;575;p28"/>
          <p:cNvSpPr/>
          <p:nvPr/>
        </p:nvSpPr>
        <p:spPr>
          <a:xfrm>
            <a:off x="8092440" y="292608"/>
            <a:ext cx="621792" cy="621792"/>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8"/>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v6</a:t>
            </a:r>
            <a:endParaRPr b="0" i="0" sz="2000" u="none" cap="none" strike="noStrike">
              <a:solidFill>
                <a:schemeClr val="dk1"/>
              </a:solidFill>
              <a:latin typeface="Calibri"/>
              <a:ea typeface="Calibri"/>
              <a:cs typeface="Calibri"/>
              <a:sym typeface="Calibri"/>
            </a:endParaRPr>
          </a:p>
        </p:txBody>
      </p:sp>
      <p:sp>
        <p:nvSpPr>
          <p:cNvPr id="577" name="Google Shape;577;p28"/>
          <p:cNvSpPr/>
          <p:nvPr/>
        </p:nvSpPr>
        <p:spPr>
          <a:xfrm>
            <a:off x="457200" y="1097280"/>
            <a:ext cx="4023360" cy="3566160"/>
          </a:xfrm>
          <a:prstGeom prst="roundRect">
            <a:avLst>
              <a:gd fmla="val 256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8"/>
          <p:cNvSpPr/>
          <p:nvPr/>
        </p:nvSpPr>
        <p:spPr>
          <a:xfrm>
            <a:off x="731520" y="1325880"/>
            <a:ext cx="594360" cy="59436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9" name="Google Shape;579;p28"/>
          <p:cNvPicPr preferRelativeResize="0"/>
          <p:nvPr/>
        </p:nvPicPr>
        <p:blipFill rotWithShape="1">
          <a:blip r:embed="rId3">
            <a:alphaModFix/>
          </a:blip>
          <a:srcRect b="0" l="0" r="0" t="0"/>
          <a:stretch/>
        </p:blipFill>
        <p:spPr>
          <a:xfrm>
            <a:off x="886054" y="1480414"/>
            <a:ext cx="285293" cy="285293"/>
          </a:xfrm>
          <a:prstGeom prst="rect">
            <a:avLst/>
          </a:prstGeom>
          <a:noFill/>
          <a:ln>
            <a:noFill/>
          </a:ln>
        </p:spPr>
      </p:pic>
      <p:sp>
        <p:nvSpPr>
          <p:cNvPr id="580" name="Google Shape;580;p28"/>
          <p:cNvSpPr txBox="1"/>
          <p:nvPr/>
        </p:nvSpPr>
        <p:spPr>
          <a:xfrm>
            <a:off x="1463040" y="1325880"/>
            <a:ext cx="2743200" cy="5943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2200"/>
              <a:buFont typeface="Calibri"/>
              <a:buNone/>
            </a:pPr>
            <a:r>
              <a:rPr b="1" i="0" lang="en-US" sz="2200" u="none" cap="none" strike="noStrike">
                <a:solidFill>
                  <a:srgbClr val="14213D"/>
                </a:solidFill>
                <a:latin typeface="Calibri"/>
                <a:ea typeface="Calibri"/>
                <a:cs typeface="Calibri"/>
                <a:sym typeface="Calibri"/>
              </a:rPr>
              <a:t>FreeBSD</a:t>
            </a:r>
            <a:endParaRPr b="0" i="0" sz="2200" u="none" cap="none" strike="noStrike">
              <a:solidFill>
                <a:schemeClr val="dk1"/>
              </a:solidFill>
              <a:latin typeface="Calibri"/>
              <a:ea typeface="Calibri"/>
              <a:cs typeface="Calibri"/>
              <a:sym typeface="Calibri"/>
            </a:endParaRPr>
          </a:p>
        </p:txBody>
      </p:sp>
      <p:sp>
        <p:nvSpPr>
          <p:cNvPr id="581" name="Google Shape;581;p28"/>
          <p:cNvSpPr txBox="1"/>
          <p:nvPr/>
        </p:nvSpPr>
        <p:spPr>
          <a:xfrm>
            <a:off x="731520" y="2103120"/>
            <a:ext cx="3520440" cy="237744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Official FreeBSD 14 packages, built on 14.4</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New reader-bpf for plain BPF capture</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Netmap reader support for high speed capture</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Same config, same viewer, same everything</a:t>
            </a:r>
            <a:endParaRPr b="0" i="0" sz="1400" u="none" cap="none" strike="noStrike">
              <a:solidFill>
                <a:schemeClr val="dk1"/>
              </a:solidFill>
              <a:latin typeface="Calibri"/>
              <a:ea typeface="Calibri"/>
              <a:cs typeface="Calibri"/>
              <a:sym typeface="Calibri"/>
            </a:endParaRPr>
          </a:p>
        </p:txBody>
      </p:sp>
      <p:sp>
        <p:nvSpPr>
          <p:cNvPr id="582" name="Google Shape;582;p28"/>
          <p:cNvSpPr/>
          <p:nvPr/>
        </p:nvSpPr>
        <p:spPr>
          <a:xfrm>
            <a:off x="4663440" y="1097280"/>
            <a:ext cx="4023360" cy="3566160"/>
          </a:xfrm>
          <a:prstGeom prst="roundRect">
            <a:avLst>
              <a:gd fmla="val 2564"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8"/>
          <p:cNvSpPr/>
          <p:nvPr/>
        </p:nvSpPr>
        <p:spPr>
          <a:xfrm>
            <a:off x="4937760" y="1325880"/>
            <a:ext cx="594360" cy="59436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4" name="Google Shape;584;p28"/>
          <p:cNvPicPr preferRelativeResize="0"/>
          <p:nvPr/>
        </p:nvPicPr>
        <p:blipFill rotWithShape="1">
          <a:blip r:embed="rId4">
            <a:alphaModFix/>
          </a:blip>
          <a:srcRect b="0" l="0" r="0" t="0"/>
          <a:stretch/>
        </p:blipFill>
        <p:spPr>
          <a:xfrm>
            <a:off x="5092294" y="1480414"/>
            <a:ext cx="285293" cy="285293"/>
          </a:xfrm>
          <a:prstGeom prst="rect">
            <a:avLst/>
          </a:prstGeom>
          <a:noFill/>
          <a:ln>
            <a:noFill/>
          </a:ln>
        </p:spPr>
      </p:pic>
      <p:sp>
        <p:nvSpPr>
          <p:cNvPr id="585" name="Google Shape;585;p28"/>
          <p:cNvSpPr txBox="1"/>
          <p:nvPr/>
        </p:nvSpPr>
        <p:spPr>
          <a:xfrm>
            <a:off x="5669280" y="1325880"/>
            <a:ext cx="2743200" cy="5943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2200"/>
              <a:buFont typeface="Calibri"/>
              <a:buNone/>
            </a:pPr>
            <a:r>
              <a:rPr b="1" i="0" lang="en-US" sz="2200" u="none" cap="none" strike="noStrike">
                <a:solidFill>
                  <a:srgbClr val="14213D"/>
                </a:solidFill>
                <a:latin typeface="Calibri"/>
                <a:ea typeface="Calibri"/>
                <a:cs typeface="Calibri"/>
                <a:sym typeface="Calibri"/>
              </a:rPr>
              <a:t>Homebrew</a:t>
            </a:r>
            <a:endParaRPr b="0" i="0" sz="2200" u="none" cap="none" strike="noStrike">
              <a:solidFill>
                <a:schemeClr val="dk1"/>
              </a:solidFill>
              <a:latin typeface="Calibri"/>
              <a:ea typeface="Calibri"/>
              <a:cs typeface="Calibri"/>
              <a:sym typeface="Calibri"/>
            </a:endParaRPr>
          </a:p>
        </p:txBody>
      </p:sp>
      <p:sp>
        <p:nvSpPr>
          <p:cNvPr id="586" name="Google Shape;586;p28"/>
          <p:cNvSpPr txBox="1"/>
          <p:nvPr/>
        </p:nvSpPr>
        <p:spPr>
          <a:xfrm>
            <a:off x="4937760" y="2103120"/>
            <a:ext cx="3520440" cy="109728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Arkime tap for macOS and Linux</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Great for laptops, demos, and offline PCAP analysis</a:t>
            </a:r>
            <a:endParaRPr b="0" i="0" sz="1400" u="none" cap="none" strike="noStrike">
              <a:solidFill>
                <a:schemeClr val="dk1"/>
              </a:solidFill>
              <a:latin typeface="Calibri"/>
              <a:ea typeface="Calibri"/>
              <a:cs typeface="Calibri"/>
              <a:sym typeface="Calibri"/>
            </a:endParaRPr>
          </a:p>
        </p:txBody>
      </p:sp>
      <p:sp>
        <p:nvSpPr>
          <p:cNvPr id="587" name="Google Shape;587;p28"/>
          <p:cNvSpPr/>
          <p:nvPr/>
        </p:nvSpPr>
        <p:spPr>
          <a:xfrm>
            <a:off x="4937760" y="3291840"/>
            <a:ext cx="3520440" cy="594360"/>
          </a:xfrm>
          <a:prstGeom prst="roundRect">
            <a:avLst>
              <a:gd fmla="val 12308"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8"/>
          <p:cNvSpPr txBox="1"/>
          <p:nvPr/>
        </p:nvSpPr>
        <p:spPr>
          <a:xfrm>
            <a:off x="5120640" y="3429000"/>
            <a:ext cx="3154680" cy="3200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6EDF3"/>
              </a:buClr>
              <a:buSzPts val="1200"/>
              <a:buFont typeface="Courier New"/>
              <a:buNone/>
            </a:pPr>
            <a:r>
              <a:rPr b="0" i="0" lang="en-US" sz="1200" u="none" cap="none" strike="noStrike">
                <a:solidFill>
                  <a:srgbClr val="E6EDF3"/>
                </a:solidFill>
                <a:latin typeface="Courier New"/>
                <a:ea typeface="Courier New"/>
                <a:cs typeface="Courier New"/>
                <a:sym typeface="Courier New"/>
              </a:rPr>
              <a:t>brew install arkime/arkime/arkime</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93" name="Shape 593"/>
        <p:cNvGrpSpPr/>
        <p:nvPr/>
      </p:nvGrpSpPr>
      <p:grpSpPr>
        <a:xfrm>
          <a:off x="0" y="0"/>
          <a:ext cx="0" cy="0"/>
          <a:chOff x="0" y="0"/>
          <a:chExt cx="0" cy="0"/>
        </a:xfrm>
      </p:grpSpPr>
      <p:sp>
        <p:nvSpPr>
          <p:cNvPr id="594" name="Google Shape;594;p29"/>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Alkeme</a:t>
            </a:r>
            <a:endParaRPr b="0" i="0" sz="3400" u="none" cap="none" strike="noStrike">
              <a:solidFill>
                <a:schemeClr val="dk1"/>
              </a:solidFill>
              <a:latin typeface="Calibri"/>
              <a:ea typeface="Calibri"/>
              <a:cs typeface="Calibri"/>
              <a:sym typeface="Calibri"/>
            </a:endParaRPr>
          </a:p>
        </p:txBody>
      </p:sp>
      <p:sp>
        <p:nvSpPr>
          <p:cNvPr id="595" name="Google Shape;595;p29"/>
          <p:cNvSpPr/>
          <p:nvPr/>
        </p:nvSpPr>
        <p:spPr>
          <a:xfrm>
            <a:off x="8092440" y="292608"/>
            <a:ext cx="621792" cy="621792"/>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9"/>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v6</a:t>
            </a:r>
            <a:endParaRPr b="0" i="0" sz="2000" u="none" cap="none" strike="noStrike">
              <a:solidFill>
                <a:schemeClr val="dk1"/>
              </a:solidFill>
              <a:latin typeface="Calibri"/>
              <a:ea typeface="Calibri"/>
              <a:cs typeface="Calibri"/>
              <a:sym typeface="Calibri"/>
            </a:endParaRPr>
          </a:p>
        </p:txBody>
      </p:sp>
      <p:sp>
        <p:nvSpPr>
          <p:cNvPr id="597" name="Google Shape;597;p29"/>
          <p:cNvSpPr/>
          <p:nvPr/>
        </p:nvSpPr>
        <p:spPr>
          <a:xfrm>
            <a:off x="4535424" y="1100222"/>
            <a:ext cx="4187952" cy="3011636"/>
          </a:xfrm>
          <a:prstGeom prst="rect">
            <a:avLst/>
          </a:prstGeom>
          <a:solidFill>
            <a:srgbClr val="DDE3EB"/>
          </a:solidFill>
          <a:ln cap="flat" cmpd="sng" w="12700">
            <a:solidFill>
              <a:srgbClr val="DDE3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sessions-tab.png" id="598" name="Google Shape;598;p29"/>
          <p:cNvPicPr preferRelativeResize="0"/>
          <p:nvPr/>
        </p:nvPicPr>
        <p:blipFill rotWithShape="1">
          <a:blip r:embed="rId3">
            <a:alphaModFix/>
          </a:blip>
          <a:srcRect b="0" l="0" r="0" t="0"/>
          <a:stretch/>
        </p:blipFill>
        <p:spPr>
          <a:xfrm>
            <a:off x="4572000" y="1136798"/>
            <a:ext cx="4114800" cy="2938484"/>
          </a:xfrm>
          <a:prstGeom prst="rect">
            <a:avLst/>
          </a:prstGeom>
          <a:noFill/>
          <a:ln>
            <a:noFill/>
          </a:ln>
        </p:spPr>
      </p:pic>
      <p:sp>
        <p:nvSpPr>
          <p:cNvPr id="599" name="Google Shape;599;p29">
            <a:hlinkClick r:id="rId4"/>
          </p:cNvPr>
          <p:cNvSpPr txBox="1"/>
          <p:nvPr/>
        </p:nvSpPr>
        <p:spPr>
          <a:xfrm>
            <a:off x="4572000" y="4206240"/>
            <a:ext cx="41148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E6B7E"/>
              </a:buClr>
              <a:buSzPts val="1100"/>
              <a:buFont typeface="Calibri"/>
              <a:buNone/>
            </a:pPr>
            <a:r>
              <a:rPr b="0" i="0" lang="en-US" sz="1100" u="sng" cap="none" strike="noStrike">
                <a:solidFill>
                  <a:srgbClr val="5E6B7E"/>
                </a:solidFill>
                <a:latin typeface="Calibri"/>
                <a:ea typeface="Calibri"/>
                <a:cs typeface="Calibri"/>
                <a:sym typeface="Calibri"/>
                <a:hlinkClick r:id="rId5">
                  <a:extLst>
                    <a:ext uri="{A12FA001-AC4F-418D-AE19-62706E023703}">
                      <ahyp:hlinkClr val="tx"/>
                    </a:ext>
                  </a:extLst>
                </a:hlinkClick>
              </a:rPr>
              <a:t>github.com/arkime/alkeme</a:t>
            </a:r>
            <a:endParaRPr b="0" i="0" sz="1100" u="none" cap="none" strike="noStrike">
              <a:solidFill>
                <a:schemeClr val="dk1"/>
              </a:solidFill>
              <a:latin typeface="Calibri"/>
              <a:ea typeface="Calibri"/>
              <a:cs typeface="Calibri"/>
              <a:sym typeface="Calibri"/>
            </a:endParaRPr>
          </a:p>
        </p:txBody>
      </p:sp>
      <p:sp>
        <p:nvSpPr>
          <p:cNvPr id="600" name="Google Shape;600;p29"/>
          <p:cNvSpPr/>
          <p:nvPr/>
        </p:nvSpPr>
        <p:spPr>
          <a:xfrm>
            <a:off x="457200" y="1143000"/>
            <a:ext cx="548640" cy="54864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1" name="Google Shape;601;p29"/>
          <p:cNvPicPr preferRelativeResize="0"/>
          <p:nvPr/>
        </p:nvPicPr>
        <p:blipFill rotWithShape="1">
          <a:blip r:embed="rId6">
            <a:alphaModFix/>
          </a:blip>
          <a:srcRect b="0" l="0" r="0" t="0"/>
          <a:stretch/>
        </p:blipFill>
        <p:spPr>
          <a:xfrm>
            <a:off x="599846" y="1285646"/>
            <a:ext cx="263347" cy="263347"/>
          </a:xfrm>
          <a:prstGeom prst="rect">
            <a:avLst/>
          </a:prstGeom>
          <a:noFill/>
          <a:ln>
            <a:noFill/>
          </a:ln>
        </p:spPr>
      </p:pic>
      <p:sp>
        <p:nvSpPr>
          <p:cNvPr id="602" name="Google Shape;602;p29"/>
          <p:cNvSpPr txBox="1"/>
          <p:nvPr/>
        </p:nvSpPr>
        <p:spPr>
          <a:xfrm>
            <a:off x="1143000" y="1143000"/>
            <a:ext cx="329184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A terminal UI for Arkime</a:t>
            </a:r>
            <a:endParaRPr b="0" i="0" sz="1700" u="none" cap="none" strike="noStrike">
              <a:solidFill>
                <a:schemeClr val="dk1"/>
              </a:solidFill>
              <a:latin typeface="Calibri"/>
              <a:ea typeface="Calibri"/>
              <a:cs typeface="Calibri"/>
              <a:sym typeface="Calibri"/>
            </a:endParaRPr>
          </a:p>
        </p:txBody>
      </p:sp>
      <p:sp>
        <p:nvSpPr>
          <p:cNvPr id="603" name="Google Shape;603;p29"/>
          <p:cNvSpPr txBox="1"/>
          <p:nvPr/>
        </p:nvSpPr>
        <p:spPr>
          <a:xfrm>
            <a:off x="457200" y="1874520"/>
            <a:ext cx="3931920" cy="283464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Rust + ratatui, single static binary</a:t>
            </a:r>
            <a:endParaRPr b="0" i="0" sz="1300" u="none" cap="none" strike="noStrike">
              <a:solidFill>
                <a:schemeClr val="dk1"/>
              </a:solidFill>
              <a:latin typeface="Calibri"/>
              <a:ea typeface="Calibri"/>
              <a:cs typeface="Calibri"/>
              <a:sym typeface="Calibri"/>
            </a:endParaRPr>
          </a:p>
          <a:p>
            <a:pPr indent="-177800" lvl="0" marL="177800" marR="0" rtl="0" algn="l">
              <a:spcBef>
                <a:spcPts val="6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Auto-detects Viewer, Cont3xt, WISE, Parliament</a:t>
            </a:r>
            <a:endParaRPr b="0" i="0" sz="1300" u="none" cap="none" strike="noStrike">
              <a:solidFill>
                <a:schemeClr val="dk1"/>
              </a:solidFill>
              <a:latin typeface="Calibri"/>
              <a:ea typeface="Calibri"/>
              <a:cs typeface="Calibri"/>
              <a:sym typeface="Calibri"/>
            </a:endParaRPr>
          </a:p>
          <a:p>
            <a:pPr indent="-177800" lvl="0" marL="177800" marR="0" rtl="0" algn="l">
              <a:spcBef>
                <a:spcPts val="6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Sessions, expressions, histograms, hex dumps, stats, users, files</a:t>
            </a:r>
            <a:endParaRPr b="0" i="0" sz="1300" u="none" cap="none" strike="noStrike">
              <a:solidFill>
                <a:schemeClr val="dk1"/>
              </a:solidFill>
              <a:latin typeface="Calibri"/>
              <a:ea typeface="Calibri"/>
              <a:cs typeface="Calibri"/>
              <a:sym typeface="Calibri"/>
            </a:endParaRPr>
          </a:p>
          <a:p>
            <a:pPr indent="-177800" lvl="0" marL="177800" marR="0" rtl="0" algn="l">
              <a:spcBef>
                <a:spcPts val="6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Cont3xt search with streaming cards; Parliament dashboard</a:t>
            </a:r>
            <a:endParaRPr b="0" i="0" sz="1300" u="none" cap="none" strike="noStrike">
              <a:solidFill>
                <a:schemeClr val="dk1"/>
              </a:solidFill>
              <a:latin typeface="Calibri"/>
              <a:ea typeface="Calibri"/>
              <a:cs typeface="Calibri"/>
              <a:sym typeface="Calibri"/>
            </a:endParaRPr>
          </a:p>
          <a:p>
            <a:pPr indent="-177800" lvl="0" marL="177800" marR="0" rtl="0" algn="l">
              <a:spcBef>
                <a:spcPts val="6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Basic, digest, form, header, and Okta SSO with MFA</a:t>
            </a:r>
            <a:endParaRPr b="0" i="0" sz="1300" u="none" cap="none" strike="noStrike">
              <a:solidFill>
                <a:schemeClr val="dk1"/>
              </a:solidFill>
              <a:latin typeface="Calibri"/>
              <a:ea typeface="Calibri"/>
              <a:cs typeface="Calibri"/>
              <a:sym typeface="Calibri"/>
            </a:endParaRPr>
          </a:p>
          <a:p>
            <a:pPr indent="-177800" lvl="0" marL="177800" marR="0" rtl="0" algn="l">
              <a:spcBef>
                <a:spcPts val="6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Written entirely by Claude</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08" name="Shape 608"/>
        <p:cNvGrpSpPr/>
        <p:nvPr/>
      </p:nvGrpSpPr>
      <p:grpSpPr>
        <a:xfrm>
          <a:off x="0" y="0"/>
          <a:ext cx="0" cy="0"/>
          <a:chOff x="0" y="0"/>
          <a:chExt cx="0" cy="0"/>
        </a:xfrm>
      </p:grpSpPr>
      <p:sp>
        <p:nvSpPr>
          <p:cNvPr id="609" name="Google Shape;609;p30"/>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MCP: let an assistant ask Arkime</a:t>
            </a:r>
            <a:endParaRPr b="0" i="0" sz="3400" u="none" cap="none" strike="noStrike">
              <a:solidFill>
                <a:schemeClr val="dk1"/>
              </a:solidFill>
              <a:latin typeface="Calibri"/>
              <a:ea typeface="Calibri"/>
              <a:cs typeface="Calibri"/>
              <a:sym typeface="Calibri"/>
            </a:endParaRPr>
          </a:p>
        </p:txBody>
      </p:sp>
      <p:sp>
        <p:nvSpPr>
          <p:cNvPr id="610" name="Google Shape;610;p30"/>
          <p:cNvSpPr/>
          <p:nvPr/>
        </p:nvSpPr>
        <p:spPr>
          <a:xfrm>
            <a:off x="8092440" y="292608"/>
            <a:ext cx="621792" cy="621792"/>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0"/>
          <p:cNvSpPr txBox="1"/>
          <p:nvPr/>
        </p:nvSpPr>
        <p:spPr>
          <a:xfrm>
            <a:off x="8092440" y="292608"/>
            <a:ext cx="621792"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v6</a:t>
            </a:r>
            <a:endParaRPr b="0" i="0" sz="2000" u="none" cap="none" strike="noStrike">
              <a:solidFill>
                <a:schemeClr val="dk1"/>
              </a:solidFill>
              <a:latin typeface="Calibri"/>
              <a:ea typeface="Calibri"/>
              <a:cs typeface="Calibri"/>
              <a:sym typeface="Calibri"/>
            </a:endParaRPr>
          </a:p>
        </p:txBody>
      </p:sp>
      <p:sp>
        <p:nvSpPr>
          <p:cNvPr id="612" name="Google Shape;612;p30"/>
          <p:cNvSpPr/>
          <p:nvPr/>
        </p:nvSpPr>
        <p:spPr>
          <a:xfrm>
            <a:off x="457200" y="1143000"/>
            <a:ext cx="548640" cy="54864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13" name="Google Shape;613;p30"/>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614" name="Google Shape;614;p30"/>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Viewer and Cont3xt speak Model Context Protocol (6.7)</a:t>
            </a:r>
            <a:endParaRPr b="0" i="0" sz="1700" u="none" cap="none" strike="noStrike">
              <a:solidFill>
                <a:schemeClr val="dk1"/>
              </a:solidFill>
              <a:latin typeface="Calibri"/>
              <a:ea typeface="Calibri"/>
              <a:cs typeface="Calibri"/>
              <a:sym typeface="Calibri"/>
            </a:endParaRPr>
          </a:p>
        </p:txBody>
      </p:sp>
      <p:sp>
        <p:nvSpPr>
          <p:cNvPr id="615" name="Google Shape;615;p30"/>
          <p:cNvSpPr txBox="1"/>
          <p:nvPr/>
        </p:nvSpPr>
        <p:spPr>
          <a:xfrm>
            <a:off x="457200" y="1874520"/>
            <a:ext cx="3931920" cy="274320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POST /mcp on viewer and cont3xt, off by default</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Users need the new mcpUser role on top of their normal role</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Guard rails: mcpMaxQueryDays, mcpMaxResultBytes, mcpAllowedIps</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Cont3xt search answers with the overview per indicator, not every raw integration blob</a:t>
            </a:r>
            <a:endParaRPr b="0" i="0" sz="14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14213D"/>
              </a:buClr>
              <a:buSzPts val="1400"/>
              <a:buFont typeface="Calibri"/>
              <a:buChar char="•"/>
            </a:pPr>
            <a:r>
              <a:rPr b="0" i="0" lang="en-US" sz="1400" u="none" cap="none" strike="noStrike">
                <a:solidFill>
                  <a:srgbClr val="14213D"/>
                </a:solidFill>
                <a:latin typeface="Calibri"/>
                <a:ea typeface="Calibri"/>
                <a:cs typeface="Calibri"/>
                <a:sym typeface="Calibri"/>
              </a:rPr>
              <a:t>Every result links back to the same query in the web UI</a:t>
            </a:r>
            <a:endParaRPr b="0" i="0" sz="1400" u="none" cap="none" strike="noStrike">
              <a:solidFill>
                <a:schemeClr val="dk1"/>
              </a:solidFill>
              <a:latin typeface="Calibri"/>
              <a:ea typeface="Calibri"/>
              <a:cs typeface="Calibri"/>
              <a:sym typeface="Calibri"/>
            </a:endParaRPr>
          </a:p>
        </p:txBody>
      </p:sp>
      <p:sp>
        <p:nvSpPr>
          <p:cNvPr id="616" name="Google Shape;616;p30"/>
          <p:cNvSpPr/>
          <p:nvPr/>
        </p:nvSpPr>
        <p:spPr>
          <a:xfrm>
            <a:off x="4572000" y="1783080"/>
            <a:ext cx="4114800" cy="2468880"/>
          </a:xfrm>
          <a:prstGeom prst="roundRect">
            <a:avLst>
              <a:gd fmla="val 2963"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0"/>
          <p:cNvSpPr txBox="1"/>
          <p:nvPr/>
        </p:nvSpPr>
        <p:spPr>
          <a:xfrm>
            <a:off x="4754880" y="1920240"/>
            <a:ext cx="3749040" cy="21945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6EDF3"/>
              </a:buClr>
              <a:buSzPts val="1050"/>
              <a:buFont typeface="Courier New"/>
              <a:buNone/>
            </a:pPr>
            <a:r>
              <a:rPr b="0" i="0" lang="en-US" sz="1050" u="none" cap="none" strike="noStrike">
                <a:solidFill>
                  <a:srgbClr val="E6EDF3"/>
                </a:solidFill>
                <a:latin typeface="Courier New"/>
                <a:ea typeface="Courier New"/>
                <a:cs typeface="Courier New"/>
                <a:sym typeface="Courier New"/>
              </a:rPr>
              <a:t># config.ini  [default]</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50"/>
              <a:buFont typeface="Courier New"/>
              <a:buNone/>
            </a:pPr>
            <a:r>
              <a:rPr b="0" i="0" lang="en-US" sz="1050" u="none" cap="none" strike="noStrike">
                <a:solidFill>
                  <a:srgbClr val="E6EDF3"/>
                </a:solidFill>
                <a:latin typeface="Courier New"/>
                <a:ea typeface="Courier New"/>
                <a:cs typeface="Courier New"/>
                <a:sym typeface="Courier New"/>
              </a:rPr>
              <a:t>mcpEnabled=true</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50"/>
              <a:buFont typeface="Courier New"/>
              <a:buNone/>
            </a:pPr>
            <a:r>
              <a:rPr b="0" i="0" lang="en-US" sz="1050" u="none" cap="none" strike="noStrike">
                <a:solidFill>
                  <a:srgbClr val="E6EDF3"/>
                </a:solidFill>
                <a:latin typeface="Courier New"/>
                <a:ea typeface="Courier New"/>
                <a:cs typeface="Courier New"/>
                <a:sym typeface="Courier New"/>
              </a:rPr>
              <a:t>mcpAllowedIps=10.0.0.0/8</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50"/>
              <a:buFont typeface="Courier New"/>
              <a:buNone/>
            </a:pPr>
            <a:r>
              <a:rPr b="0" i="0" lang="en-US" sz="1050" u="none" cap="none" strike="noStrike">
                <a:solidFill>
                  <a:srgbClr val="E6EDF3"/>
                </a:solidFill>
                <a:latin typeface="Courier New"/>
                <a:ea typeface="Courier New"/>
                <a:cs typeface="Courier New"/>
                <a:sym typeface="Courier New"/>
              </a:rPr>
              <a:t>mcpMaxQueryDays=7</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50"/>
              <a:buFont typeface="Courier New"/>
              <a:buNone/>
            </a:pPr>
            <a:r>
              <a:rPr b="0" i="0" lang="en-US" sz="1050" u="none" cap="none" strike="noStrike">
                <a:solidFill>
                  <a:srgbClr val="E6EDF3"/>
                </a:solidFill>
                <a:latin typeface="Courier New"/>
                <a:ea typeface="Courier New"/>
                <a:cs typeface="Courier New"/>
                <a:sym typeface="Courier New"/>
              </a:rPr>
              <a:t>mcpDefaultView=Hunting</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50"/>
              <a:buFont typeface="Courier New"/>
              <a:buNone/>
            </a:pPr>
            <a:r>
              <a:rPr b="0" i="0" lang="en-US" sz="1050" u="none" cap="none" strike="noStrike">
                <a:solidFill>
                  <a:srgbClr val="E6EDF3"/>
                </a:solidFill>
                <a:latin typeface="Courier New"/>
                <a:ea typeface="Courier New"/>
                <a:cs typeface="Courier New"/>
                <a:sym typeface="Courier New"/>
              </a:rPr>
              <a:t># give a user the role</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50"/>
              <a:buFont typeface="Courier New"/>
              <a:buNone/>
            </a:pPr>
            <a:r>
              <a:rPr b="0" i="0" lang="en-US" sz="1050" u="none" cap="none" strike="noStrike">
                <a:solidFill>
                  <a:srgbClr val="E6EDF3"/>
                </a:solidFill>
                <a:latin typeface="Courier New"/>
                <a:ea typeface="Courier New"/>
                <a:cs typeface="Courier New"/>
                <a:sym typeface="Courier New"/>
              </a:rPr>
              <a:t>db.pl host:9200 users-update alice \</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6EDF3"/>
              </a:buClr>
              <a:buSzPts val="1050"/>
              <a:buFont typeface="Courier New"/>
              <a:buNone/>
            </a:pPr>
            <a:r>
              <a:rPr b="0" i="0" lang="en-US" sz="1050" u="none" cap="none" strike="noStrike">
                <a:solidFill>
                  <a:srgbClr val="E6EDF3"/>
                </a:solidFill>
                <a:latin typeface="Courier New"/>
                <a:ea typeface="Courier New"/>
                <a:cs typeface="Courier New"/>
                <a:sym typeface="Courier New"/>
              </a:rPr>
              <a:t>  --addRole mcpUser</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A47"/>
        </a:solidFill>
      </p:bgPr>
    </p:bg>
    <p:spTree>
      <p:nvGrpSpPr>
        <p:cNvPr id="622" name="Shape 622"/>
        <p:cNvGrpSpPr/>
        <p:nvPr/>
      </p:nvGrpSpPr>
      <p:grpSpPr>
        <a:xfrm>
          <a:off x="0" y="0"/>
          <a:ext cx="0" cy="0"/>
          <a:chOff x="0" y="0"/>
          <a:chExt cx="0" cy="0"/>
        </a:xfrm>
      </p:grpSpPr>
      <p:sp>
        <p:nvSpPr>
          <p:cNvPr id="623" name="Google Shape;623;p31"/>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400"/>
              <a:buFont typeface="Calibri"/>
              <a:buNone/>
            </a:pPr>
            <a:r>
              <a:rPr b="1" i="0" lang="en-US" sz="3400" u="none" cap="none" strike="noStrike">
                <a:solidFill>
                  <a:srgbClr val="FFFFFF"/>
                </a:solidFill>
                <a:latin typeface="Calibri"/>
                <a:ea typeface="Calibri"/>
                <a:cs typeface="Calibri"/>
                <a:sym typeface="Calibri"/>
              </a:rPr>
              <a:t>Yes, an AI slide. Sorry.</a:t>
            </a:r>
            <a:endParaRPr b="0" i="0" sz="3400" u="none" cap="none" strike="noStrike">
              <a:solidFill>
                <a:schemeClr val="dk1"/>
              </a:solidFill>
              <a:latin typeface="Calibri"/>
              <a:ea typeface="Calibri"/>
              <a:cs typeface="Calibri"/>
              <a:sym typeface="Calibri"/>
            </a:endParaRPr>
          </a:p>
        </p:txBody>
      </p:sp>
      <p:pic>
        <p:nvPicPr>
          <p:cNvPr descr="Arkime_Logo_Mark_White3x.png" id="624" name="Google Shape;624;p31"/>
          <p:cNvPicPr preferRelativeResize="0"/>
          <p:nvPr/>
        </p:nvPicPr>
        <p:blipFill rotWithShape="1">
          <a:blip r:embed="rId3">
            <a:alphaModFix/>
          </a:blip>
          <a:srcRect b="0" l="0" r="0" t="0"/>
          <a:stretch/>
        </p:blipFill>
        <p:spPr>
          <a:xfrm>
            <a:off x="8391394" y="274320"/>
            <a:ext cx="295406" cy="566928"/>
          </a:xfrm>
          <a:prstGeom prst="rect">
            <a:avLst/>
          </a:prstGeom>
          <a:noFill/>
          <a:ln>
            <a:noFill/>
          </a:ln>
        </p:spPr>
      </p:pic>
      <p:sp>
        <p:nvSpPr>
          <p:cNvPr id="625" name="Google Shape;625;p31"/>
          <p:cNvSpPr txBox="1"/>
          <p:nvPr/>
        </p:nvSpPr>
        <p:spPr>
          <a:xfrm>
            <a:off x="457200" y="91440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D3E0"/>
              </a:buClr>
              <a:buSzPts val="1400"/>
              <a:buFont typeface="Calibri"/>
              <a:buNone/>
            </a:pPr>
            <a:r>
              <a:rPr b="0" i="0" lang="en-US" sz="1400" u="none" cap="none" strike="noStrike">
                <a:solidFill>
                  <a:srgbClr val="C9D3E0"/>
                </a:solidFill>
                <a:latin typeface="Calibri"/>
                <a:ea typeface="Calibri"/>
                <a:cs typeface="Calibri"/>
                <a:sym typeface="Calibri"/>
              </a:rPr>
              <a:t>Everyone is tired of hearing about it. Here is what actually changed for us since the last Arkimeet.</a:t>
            </a:r>
            <a:endParaRPr b="0" i="0" sz="1400" u="none" cap="none" strike="noStrike">
              <a:solidFill>
                <a:schemeClr val="dk1"/>
              </a:solidFill>
              <a:latin typeface="Calibri"/>
              <a:ea typeface="Calibri"/>
              <a:cs typeface="Calibri"/>
              <a:sym typeface="Calibri"/>
            </a:endParaRPr>
          </a:p>
        </p:txBody>
      </p:sp>
      <p:cxnSp>
        <p:nvCxnSpPr>
          <p:cNvPr id="626" name="Google Shape;626;p31"/>
          <p:cNvCxnSpPr/>
          <p:nvPr/>
        </p:nvCxnSpPr>
        <p:spPr>
          <a:xfrm>
            <a:off x="1280160" y="1975104"/>
            <a:ext cx="6583680" cy="0"/>
          </a:xfrm>
          <a:prstGeom prst="straightConnector1">
            <a:avLst/>
          </a:prstGeom>
          <a:noFill/>
          <a:ln cap="flat" cmpd="sng" w="38100">
            <a:solidFill>
              <a:srgbClr val="143B61"/>
            </a:solidFill>
            <a:prstDash val="solid"/>
            <a:round/>
            <a:headEnd len="sm" w="sm" type="none"/>
            <a:tailEnd len="sm" w="sm" type="none"/>
          </a:ln>
        </p:spPr>
      </p:cxnSp>
      <p:sp>
        <p:nvSpPr>
          <p:cNvPr id="627" name="Google Shape;627;p31"/>
          <p:cNvSpPr/>
          <p:nvPr/>
        </p:nvSpPr>
        <p:spPr>
          <a:xfrm>
            <a:off x="685800" y="1783080"/>
            <a:ext cx="1188720" cy="384048"/>
          </a:xfrm>
          <a:prstGeom prst="roundRect">
            <a:avLst>
              <a:gd fmla="val 50000" name="adj"/>
            </a:avLst>
          </a:prstGeom>
          <a:solidFill>
            <a:srgbClr val="2F7DB5"/>
          </a:solidFill>
          <a:ln cap="flat" cmpd="sng" w="12700">
            <a:solidFill>
              <a:srgbClr val="2F7D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1"/>
          <p:cNvSpPr txBox="1"/>
          <p:nvPr/>
        </p:nvSpPr>
        <p:spPr>
          <a:xfrm>
            <a:off x="685800" y="1783080"/>
            <a:ext cx="118872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2023</a:t>
            </a:r>
            <a:endParaRPr b="0" i="0" sz="1200" u="none" cap="none" strike="noStrike">
              <a:solidFill>
                <a:schemeClr val="dk1"/>
              </a:solidFill>
              <a:latin typeface="Calibri"/>
              <a:ea typeface="Calibri"/>
              <a:cs typeface="Calibri"/>
              <a:sym typeface="Calibri"/>
            </a:endParaRPr>
          </a:p>
        </p:txBody>
      </p:sp>
      <p:sp>
        <p:nvSpPr>
          <p:cNvPr id="629" name="Google Shape;629;p31"/>
          <p:cNvSpPr/>
          <p:nvPr/>
        </p:nvSpPr>
        <p:spPr>
          <a:xfrm>
            <a:off x="530352" y="2395728"/>
            <a:ext cx="1499616" cy="2194560"/>
          </a:xfrm>
          <a:prstGeom prst="roundRect">
            <a:avLst>
              <a:gd fmla="val 6098"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1"/>
          <p:cNvSpPr txBox="1"/>
          <p:nvPr/>
        </p:nvSpPr>
        <p:spPr>
          <a:xfrm>
            <a:off x="621792" y="2487168"/>
            <a:ext cx="1316736"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b="1" i="0" lang="en-US" sz="1400" u="none" cap="none" strike="noStrike">
                <a:solidFill>
                  <a:srgbClr val="FFFFFF"/>
                </a:solidFill>
                <a:latin typeface="Calibri"/>
                <a:ea typeface="Calibri"/>
                <a:cs typeface="Calibri"/>
                <a:sym typeface="Calibri"/>
              </a:rPr>
              <a:t>Autocomplete</a:t>
            </a:r>
            <a:endParaRPr b="0" i="0" sz="1400" u="none" cap="none" strike="noStrike">
              <a:solidFill>
                <a:schemeClr val="dk1"/>
              </a:solidFill>
              <a:latin typeface="Calibri"/>
              <a:ea typeface="Calibri"/>
              <a:cs typeface="Calibri"/>
              <a:sym typeface="Calibri"/>
            </a:endParaRPr>
          </a:p>
        </p:txBody>
      </p:sp>
      <p:sp>
        <p:nvSpPr>
          <p:cNvPr id="631" name="Google Shape;631;p31"/>
          <p:cNvSpPr txBox="1"/>
          <p:nvPr/>
        </p:nvSpPr>
        <p:spPr>
          <a:xfrm>
            <a:off x="621792" y="2898648"/>
            <a:ext cx="1316736" cy="160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9D3E0"/>
              </a:buClr>
              <a:buSzPts val="1150"/>
              <a:buFont typeface="Calibri"/>
              <a:buNone/>
            </a:pPr>
            <a:r>
              <a:rPr b="0" i="0" lang="en-US" sz="1150" u="none" cap="none" strike="noStrike">
                <a:solidFill>
                  <a:srgbClr val="C9D3E0"/>
                </a:solidFill>
                <a:latin typeface="Calibri"/>
                <a:ea typeface="Calibri"/>
                <a:cs typeface="Calibri"/>
                <a:sym typeface="Calibri"/>
              </a:rPr>
              <a:t>Where we were at the last Arkimeet. Fancy tab completion.</a:t>
            </a:r>
            <a:endParaRPr b="0" i="0" sz="1150" u="none" cap="none" strike="noStrike">
              <a:solidFill>
                <a:schemeClr val="dk1"/>
              </a:solidFill>
              <a:latin typeface="Calibri"/>
              <a:ea typeface="Calibri"/>
              <a:cs typeface="Calibri"/>
              <a:sym typeface="Calibri"/>
            </a:endParaRPr>
          </a:p>
        </p:txBody>
      </p:sp>
      <p:sp>
        <p:nvSpPr>
          <p:cNvPr id="632" name="Google Shape;632;p31"/>
          <p:cNvSpPr/>
          <p:nvPr/>
        </p:nvSpPr>
        <p:spPr>
          <a:xfrm>
            <a:off x="2331720" y="1783080"/>
            <a:ext cx="1188720" cy="384048"/>
          </a:xfrm>
          <a:prstGeom prst="roundRect">
            <a:avLst>
              <a:gd fmla="val 50000" name="adj"/>
            </a:avLst>
          </a:prstGeom>
          <a:solidFill>
            <a:srgbClr val="2F7DB5"/>
          </a:solidFill>
          <a:ln cap="flat" cmpd="sng" w="12700">
            <a:solidFill>
              <a:srgbClr val="2F7D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1"/>
          <p:cNvSpPr txBox="1"/>
          <p:nvPr/>
        </p:nvSpPr>
        <p:spPr>
          <a:xfrm>
            <a:off x="2331720" y="1783080"/>
            <a:ext cx="118872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2025</a:t>
            </a:r>
            <a:endParaRPr b="0" i="0" sz="1200" u="none" cap="none" strike="noStrike">
              <a:solidFill>
                <a:schemeClr val="dk1"/>
              </a:solidFill>
              <a:latin typeface="Calibri"/>
              <a:ea typeface="Calibri"/>
              <a:cs typeface="Calibri"/>
              <a:sym typeface="Calibri"/>
            </a:endParaRPr>
          </a:p>
        </p:txBody>
      </p:sp>
      <p:sp>
        <p:nvSpPr>
          <p:cNvPr id="634" name="Google Shape;634;p31"/>
          <p:cNvSpPr/>
          <p:nvPr/>
        </p:nvSpPr>
        <p:spPr>
          <a:xfrm>
            <a:off x="2176272" y="2395728"/>
            <a:ext cx="1499616" cy="2194560"/>
          </a:xfrm>
          <a:prstGeom prst="roundRect">
            <a:avLst>
              <a:gd fmla="val 6098"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1"/>
          <p:cNvSpPr txBox="1"/>
          <p:nvPr/>
        </p:nvSpPr>
        <p:spPr>
          <a:xfrm>
            <a:off x="2267712" y="2487168"/>
            <a:ext cx="1316736"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b="1" i="0" lang="en-US" sz="1400" u="none" cap="none" strike="noStrike">
                <a:solidFill>
                  <a:srgbClr val="FFFFFF"/>
                </a:solidFill>
                <a:latin typeface="Calibri"/>
                <a:ea typeface="Calibri"/>
                <a:cs typeface="Calibri"/>
                <a:sym typeface="Calibri"/>
              </a:rPr>
              <a:t>Security reviews</a:t>
            </a:r>
            <a:endParaRPr b="0" i="0" sz="1400" u="none" cap="none" strike="noStrike">
              <a:solidFill>
                <a:schemeClr val="dk1"/>
              </a:solidFill>
              <a:latin typeface="Calibri"/>
              <a:ea typeface="Calibri"/>
              <a:cs typeface="Calibri"/>
              <a:sym typeface="Calibri"/>
            </a:endParaRPr>
          </a:p>
        </p:txBody>
      </p:sp>
      <p:sp>
        <p:nvSpPr>
          <p:cNvPr id="636" name="Google Shape;636;p31"/>
          <p:cNvSpPr txBox="1"/>
          <p:nvPr/>
        </p:nvSpPr>
        <p:spPr>
          <a:xfrm>
            <a:off x="2267712" y="2898648"/>
            <a:ext cx="1316736" cy="160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9D3E0"/>
              </a:buClr>
              <a:buSzPts val="1150"/>
              <a:buFont typeface="Calibri"/>
              <a:buNone/>
            </a:pPr>
            <a:r>
              <a:rPr b="0" i="0" lang="en-US" sz="1150" u="none" cap="none" strike="noStrike">
                <a:solidFill>
                  <a:srgbClr val="C9D3E0"/>
                </a:solidFill>
                <a:latin typeface="Calibri"/>
                <a:ea typeface="Calibri"/>
                <a:cs typeface="Calibri"/>
                <a:sym typeface="Calibri"/>
              </a:rPr>
              <a:t>Six months of AI-driven reviews of the codebase, each finding shipped with a fix.</a:t>
            </a:r>
            <a:endParaRPr b="0" i="0" sz="1150" u="none" cap="none" strike="noStrike">
              <a:solidFill>
                <a:schemeClr val="dk1"/>
              </a:solidFill>
              <a:latin typeface="Calibri"/>
              <a:ea typeface="Calibri"/>
              <a:cs typeface="Calibri"/>
              <a:sym typeface="Calibri"/>
            </a:endParaRPr>
          </a:p>
        </p:txBody>
      </p:sp>
      <p:sp>
        <p:nvSpPr>
          <p:cNvPr id="637" name="Google Shape;637;p31"/>
          <p:cNvSpPr/>
          <p:nvPr/>
        </p:nvSpPr>
        <p:spPr>
          <a:xfrm>
            <a:off x="3977640" y="1783080"/>
            <a:ext cx="1188720" cy="384048"/>
          </a:xfrm>
          <a:prstGeom prst="roundRect">
            <a:avLst>
              <a:gd fmla="val 50000" name="adj"/>
            </a:avLst>
          </a:prstGeom>
          <a:solidFill>
            <a:srgbClr val="2F7DB5"/>
          </a:solidFill>
          <a:ln cap="flat" cmpd="sng" w="12700">
            <a:solidFill>
              <a:srgbClr val="2F7D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1"/>
          <p:cNvSpPr txBox="1"/>
          <p:nvPr/>
        </p:nvSpPr>
        <p:spPr>
          <a:xfrm>
            <a:off x="3977640" y="1783080"/>
            <a:ext cx="118872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Jan 2026</a:t>
            </a:r>
            <a:endParaRPr b="0" i="0" sz="1200" u="none" cap="none" strike="noStrike">
              <a:solidFill>
                <a:schemeClr val="dk1"/>
              </a:solidFill>
              <a:latin typeface="Calibri"/>
              <a:ea typeface="Calibri"/>
              <a:cs typeface="Calibri"/>
              <a:sym typeface="Calibri"/>
            </a:endParaRPr>
          </a:p>
        </p:txBody>
      </p:sp>
      <p:sp>
        <p:nvSpPr>
          <p:cNvPr id="639" name="Google Shape;639;p31"/>
          <p:cNvSpPr/>
          <p:nvPr/>
        </p:nvSpPr>
        <p:spPr>
          <a:xfrm>
            <a:off x="3822192" y="2395728"/>
            <a:ext cx="1499616" cy="2194560"/>
          </a:xfrm>
          <a:prstGeom prst="roundRect">
            <a:avLst>
              <a:gd fmla="val 6098"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1"/>
          <p:cNvSpPr txBox="1"/>
          <p:nvPr/>
        </p:nvSpPr>
        <p:spPr>
          <a:xfrm>
            <a:off x="3913632" y="2487168"/>
            <a:ext cx="1316736"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b="1" i="0" lang="en-US" sz="1400" u="none" cap="none" strike="noStrike">
                <a:solidFill>
                  <a:srgbClr val="FFFFFF"/>
                </a:solidFill>
                <a:latin typeface="Calibri"/>
                <a:ea typeface="Calibri"/>
                <a:cs typeface="Calibri"/>
                <a:sym typeface="Calibri"/>
              </a:rPr>
              <a:t>Parsers</a:t>
            </a:r>
            <a:endParaRPr b="0" i="0" sz="1400" u="none" cap="none" strike="noStrike">
              <a:solidFill>
                <a:schemeClr val="dk1"/>
              </a:solidFill>
              <a:latin typeface="Calibri"/>
              <a:ea typeface="Calibri"/>
              <a:cs typeface="Calibri"/>
              <a:sym typeface="Calibri"/>
            </a:endParaRPr>
          </a:p>
        </p:txBody>
      </p:sp>
      <p:sp>
        <p:nvSpPr>
          <p:cNvPr id="641" name="Google Shape;641;p31"/>
          <p:cNvSpPr txBox="1"/>
          <p:nvPr/>
        </p:nvSpPr>
        <p:spPr>
          <a:xfrm>
            <a:off x="3913632" y="2898648"/>
            <a:ext cx="1316736" cy="160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9D3E0"/>
              </a:buClr>
              <a:buSzPts val="1150"/>
              <a:buFont typeface="Calibri"/>
              <a:buNone/>
            </a:pPr>
            <a:r>
              <a:rPr b="0" i="0" lang="en-US" sz="1150" u="none" cap="none" strike="noStrike">
                <a:solidFill>
                  <a:srgbClr val="C9D3E0"/>
                </a:solidFill>
                <a:latin typeface="Calibri"/>
                <a:ea typeface="Calibri"/>
                <a:cs typeface="Calibri"/>
                <a:sym typeface="Calibri"/>
              </a:rPr>
              <a:t>AI helped write many of the 30+ new parsers. The hard part was finding test data.</a:t>
            </a:r>
            <a:endParaRPr b="0" i="0" sz="1150" u="none" cap="none" strike="noStrike">
              <a:solidFill>
                <a:schemeClr val="dk1"/>
              </a:solidFill>
              <a:latin typeface="Calibri"/>
              <a:ea typeface="Calibri"/>
              <a:cs typeface="Calibri"/>
              <a:sym typeface="Calibri"/>
            </a:endParaRPr>
          </a:p>
        </p:txBody>
      </p:sp>
      <p:sp>
        <p:nvSpPr>
          <p:cNvPr id="642" name="Google Shape;642;p31"/>
          <p:cNvSpPr/>
          <p:nvPr/>
        </p:nvSpPr>
        <p:spPr>
          <a:xfrm>
            <a:off x="5623560" y="1783080"/>
            <a:ext cx="1188720" cy="384048"/>
          </a:xfrm>
          <a:prstGeom prst="roundRect">
            <a:avLst>
              <a:gd fmla="val 50000" name="adj"/>
            </a:avLst>
          </a:prstGeom>
          <a:solidFill>
            <a:srgbClr val="2F7DB5"/>
          </a:solidFill>
          <a:ln cap="flat" cmpd="sng" w="12700">
            <a:solidFill>
              <a:srgbClr val="2F7D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1"/>
          <p:cNvSpPr txBox="1"/>
          <p:nvPr/>
        </p:nvSpPr>
        <p:spPr>
          <a:xfrm>
            <a:off x="5623560" y="1783080"/>
            <a:ext cx="118872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Feb 2026</a:t>
            </a:r>
            <a:endParaRPr b="0" i="0" sz="1200" u="none" cap="none" strike="noStrike">
              <a:solidFill>
                <a:schemeClr val="dk1"/>
              </a:solidFill>
              <a:latin typeface="Calibri"/>
              <a:ea typeface="Calibri"/>
              <a:cs typeface="Calibri"/>
              <a:sym typeface="Calibri"/>
            </a:endParaRPr>
          </a:p>
        </p:txBody>
      </p:sp>
      <p:sp>
        <p:nvSpPr>
          <p:cNvPr id="644" name="Google Shape;644;p31"/>
          <p:cNvSpPr/>
          <p:nvPr/>
        </p:nvSpPr>
        <p:spPr>
          <a:xfrm>
            <a:off x="5468112" y="2395728"/>
            <a:ext cx="1499616" cy="2194560"/>
          </a:xfrm>
          <a:prstGeom prst="roundRect">
            <a:avLst>
              <a:gd fmla="val 6098"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1"/>
          <p:cNvSpPr txBox="1"/>
          <p:nvPr/>
        </p:nvSpPr>
        <p:spPr>
          <a:xfrm>
            <a:off x="5559552" y="2487168"/>
            <a:ext cx="1316736"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b="1" i="0" lang="en-US" sz="1400" u="none" cap="none" strike="noStrike">
                <a:solidFill>
                  <a:srgbClr val="FFFFFF"/>
                </a:solidFill>
                <a:latin typeface="Calibri"/>
                <a:ea typeface="Calibri"/>
                <a:cs typeface="Calibri"/>
                <a:sym typeface="Calibri"/>
              </a:rPr>
              <a:t>Synthetic PCAPs</a:t>
            </a:r>
            <a:endParaRPr b="0" i="0" sz="1400" u="none" cap="none" strike="noStrike">
              <a:solidFill>
                <a:schemeClr val="dk1"/>
              </a:solidFill>
              <a:latin typeface="Calibri"/>
              <a:ea typeface="Calibri"/>
              <a:cs typeface="Calibri"/>
              <a:sym typeface="Calibri"/>
            </a:endParaRPr>
          </a:p>
        </p:txBody>
      </p:sp>
      <p:sp>
        <p:nvSpPr>
          <p:cNvPr id="646" name="Google Shape;646;p31"/>
          <p:cNvSpPr txBox="1"/>
          <p:nvPr/>
        </p:nvSpPr>
        <p:spPr>
          <a:xfrm>
            <a:off x="5559552" y="2898648"/>
            <a:ext cx="1316736" cy="160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9D3E0"/>
              </a:buClr>
              <a:buSzPts val="1150"/>
              <a:buFont typeface="Calibri"/>
              <a:buNone/>
            </a:pPr>
            <a:r>
              <a:rPr b="0" i="0" lang="en-US" sz="1150" u="none" cap="none" strike="noStrike">
                <a:solidFill>
                  <a:srgbClr val="C9D3E0"/>
                </a:solidFill>
                <a:latin typeface="Calibri"/>
                <a:ea typeface="Calibri"/>
                <a:cs typeface="Calibri"/>
                <a:sym typeface="Calibri"/>
              </a:rPr>
              <a:t>Then it got good enough to generate the test traffic itself.</a:t>
            </a:r>
            <a:endParaRPr b="0" i="0" sz="1150" u="none" cap="none" strike="noStrike">
              <a:solidFill>
                <a:schemeClr val="dk1"/>
              </a:solidFill>
              <a:latin typeface="Calibri"/>
              <a:ea typeface="Calibri"/>
              <a:cs typeface="Calibri"/>
              <a:sym typeface="Calibri"/>
            </a:endParaRPr>
          </a:p>
        </p:txBody>
      </p:sp>
      <p:sp>
        <p:nvSpPr>
          <p:cNvPr id="647" name="Google Shape;647;p31"/>
          <p:cNvSpPr/>
          <p:nvPr/>
        </p:nvSpPr>
        <p:spPr>
          <a:xfrm>
            <a:off x="7269480" y="1783080"/>
            <a:ext cx="1188720" cy="384048"/>
          </a:xfrm>
          <a:prstGeom prst="roundRect">
            <a:avLst>
              <a:gd fmla="val 50000" name="adj"/>
            </a:avLst>
          </a:prstGeom>
          <a:solidFill>
            <a:srgbClr val="66B689"/>
          </a:solidFill>
          <a:ln cap="flat" cmpd="sng" w="12700">
            <a:solidFill>
              <a:srgbClr val="66B68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1"/>
          <p:cNvSpPr txBox="1"/>
          <p:nvPr/>
        </p:nvSpPr>
        <p:spPr>
          <a:xfrm>
            <a:off x="7269480" y="1783080"/>
            <a:ext cx="118872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2A47"/>
              </a:buClr>
              <a:buSzPts val="1200"/>
              <a:buFont typeface="Calibri"/>
              <a:buNone/>
            </a:pPr>
            <a:r>
              <a:rPr b="1" i="0" lang="en-US" sz="1200" u="none" cap="none" strike="noStrike">
                <a:solidFill>
                  <a:srgbClr val="0A2A47"/>
                </a:solidFill>
                <a:latin typeface="Calibri"/>
                <a:ea typeface="Calibri"/>
                <a:cs typeface="Calibri"/>
                <a:sym typeface="Calibri"/>
              </a:rPr>
              <a:t>Now</a:t>
            </a:r>
            <a:endParaRPr b="0" i="0" sz="1200" u="none" cap="none" strike="noStrike">
              <a:solidFill>
                <a:schemeClr val="dk1"/>
              </a:solidFill>
              <a:latin typeface="Calibri"/>
              <a:ea typeface="Calibri"/>
              <a:cs typeface="Calibri"/>
              <a:sym typeface="Calibri"/>
            </a:endParaRPr>
          </a:p>
        </p:txBody>
      </p:sp>
      <p:sp>
        <p:nvSpPr>
          <p:cNvPr id="649" name="Google Shape;649;p31"/>
          <p:cNvSpPr/>
          <p:nvPr/>
        </p:nvSpPr>
        <p:spPr>
          <a:xfrm>
            <a:off x="7114032" y="2395728"/>
            <a:ext cx="1499616" cy="2194560"/>
          </a:xfrm>
          <a:prstGeom prst="roundRect">
            <a:avLst>
              <a:gd fmla="val 6098" name="adj"/>
            </a:avLst>
          </a:prstGeom>
          <a:solidFill>
            <a:srgbClr val="143B61"/>
          </a:solidFill>
          <a:ln cap="flat" cmpd="sng" w="12700">
            <a:solidFill>
              <a:srgbClr val="143B6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1"/>
          <p:cNvSpPr txBox="1"/>
          <p:nvPr/>
        </p:nvSpPr>
        <p:spPr>
          <a:xfrm>
            <a:off x="7205472" y="2487168"/>
            <a:ext cx="1316736"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b="1" i="0" lang="en-US" sz="1400" u="none" cap="none" strike="noStrike">
                <a:solidFill>
                  <a:srgbClr val="FFFFFF"/>
                </a:solidFill>
                <a:latin typeface="Calibri"/>
                <a:ea typeface="Calibri"/>
                <a:cs typeface="Calibri"/>
                <a:sym typeface="Calibri"/>
              </a:rPr>
              <a:t>Features &amp; UI</a:t>
            </a:r>
            <a:endParaRPr b="0" i="0" sz="1400" u="none" cap="none" strike="noStrike">
              <a:solidFill>
                <a:schemeClr val="dk1"/>
              </a:solidFill>
              <a:latin typeface="Calibri"/>
              <a:ea typeface="Calibri"/>
              <a:cs typeface="Calibri"/>
              <a:sym typeface="Calibri"/>
            </a:endParaRPr>
          </a:p>
        </p:txBody>
      </p:sp>
      <p:sp>
        <p:nvSpPr>
          <p:cNvPr id="651" name="Google Shape;651;p31"/>
          <p:cNvSpPr txBox="1"/>
          <p:nvPr/>
        </p:nvSpPr>
        <p:spPr>
          <a:xfrm>
            <a:off x="7205472" y="2898648"/>
            <a:ext cx="1316736" cy="160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9D3E0"/>
              </a:buClr>
              <a:buSzPts val="1150"/>
              <a:buFont typeface="Calibri"/>
              <a:buNone/>
            </a:pPr>
            <a:r>
              <a:rPr b="0" i="0" lang="en-US" sz="1150" u="none" cap="none" strike="noStrike">
                <a:solidFill>
                  <a:srgbClr val="C9D3E0"/>
                </a:solidFill>
                <a:latin typeface="Calibri"/>
                <a:ea typeface="Calibri"/>
                <a:cs typeface="Calibri"/>
                <a:sym typeface="Calibri"/>
              </a:rPr>
              <a:t>It helps with major features and whole UIs. Alkeme, MCP, and more.</a:t>
            </a:r>
            <a:endParaRPr b="0" i="0" sz="115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56" name="Shape 656"/>
        <p:cNvGrpSpPr/>
        <p:nvPr/>
      </p:nvGrpSpPr>
      <p:grpSpPr>
        <a:xfrm>
          <a:off x="0" y="0"/>
          <a:ext cx="0" cy="0"/>
          <a:chOff x="0" y="0"/>
          <a:chExt cx="0" cy="0"/>
        </a:xfrm>
      </p:grpSpPr>
      <p:sp>
        <p:nvSpPr>
          <p:cNvPr id="657" name="Google Shape;657;p32"/>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It only works because of the foundation</a:t>
            </a:r>
            <a:endParaRPr b="0" i="0" sz="3400" u="none" cap="none" strike="noStrike">
              <a:solidFill>
                <a:schemeClr val="dk1"/>
              </a:solidFill>
              <a:latin typeface="Calibri"/>
              <a:ea typeface="Calibri"/>
              <a:cs typeface="Calibri"/>
              <a:sym typeface="Calibri"/>
            </a:endParaRPr>
          </a:p>
        </p:txBody>
      </p:sp>
      <p:sp>
        <p:nvSpPr>
          <p:cNvPr id="658" name="Google Shape;658;p32"/>
          <p:cNvSpPr/>
          <p:nvPr/>
        </p:nvSpPr>
        <p:spPr>
          <a:xfrm>
            <a:off x="457200" y="1143000"/>
            <a:ext cx="548640" cy="54864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59" name="Google Shape;659;p32"/>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660" name="Google Shape;660;p32"/>
          <p:cNvSpPr txBox="1"/>
          <p:nvPr/>
        </p:nvSpPr>
        <p:spPr>
          <a:xfrm>
            <a:off x="1143000" y="1143000"/>
            <a:ext cx="73152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None of this is useful without fifteen years of structure to plug into</a:t>
            </a:r>
            <a:endParaRPr b="0" i="0" sz="1700" u="none" cap="none" strike="noStrike">
              <a:solidFill>
                <a:schemeClr val="dk1"/>
              </a:solidFill>
              <a:latin typeface="Calibri"/>
              <a:ea typeface="Calibri"/>
              <a:cs typeface="Calibri"/>
              <a:sym typeface="Calibri"/>
            </a:endParaRPr>
          </a:p>
        </p:txBody>
      </p:sp>
      <p:sp>
        <p:nvSpPr>
          <p:cNvPr id="661" name="Google Shape;661;p32"/>
          <p:cNvSpPr/>
          <p:nvPr/>
        </p:nvSpPr>
        <p:spPr>
          <a:xfrm>
            <a:off x="457200" y="1828800"/>
            <a:ext cx="8229600" cy="530352"/>
          </a:xfrm>
          <a:prstGeom prst="roundRect">
            <a:avLst>
              <a:gd fmla="val 17241"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2"/>
          <p:cNvSpPr/>
          <p:nvPr/>
        </p:nvSpPr>
        <p:spPr>
          <a:xfrm>
            <a:off x="566928" y="1892808"/>
            <a:ext cx="402336" cy="402336"/>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63" name="Google Shape;663;p32"/>
          <p:cNvPicPr preferRelativeResize="0"/>
          <p:nvPr/>
        </p:nvPicPr>
        <p:blipFill rotWithShape="1">
          <a:blip r:embed="rId4">
            <a:alphaModFix/>
          </a:blip>
          <a:srcRect b="0" l="0" r="0" t="0"/>
          <a:stretch/>
        </p:blipFill>
        <p:spPr>
          <a:xfrm>
            <a:off x="671535" y="1997415"/>
            <a:ext cx="193121" cy="193121"/>
          </a:xfrm>
          <a:prstGeom prst="rect">
            <a:avLst/>
          </a:prstGeom>
          <a:noFill/>
          <a:ln>
            <a:noFill/>
          </a:ln>
        </p:spPr>
      </p:pic>
      <p:sp>
        <p:nvSpPr>
          <p:cNvPr id="664" name="Google Shape;664;p32"/>
          <p:cNvSpPr txBox="1"/>
          <p:nvPr/>
        </p:nvSpPr>
        <p:spPr>
          <a:xfrm>
            <a:off x="1097280" y="1828800"/>
            <a:ext cx="210312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alibri"/>
              <a:buNone/>
            </a:pPr>
            <a:r>
              <a:rPr b="1" i="0" lang="en-US" sz="1300" u="none" cap="none" strike="noStrike">
                <a:solidFill>
                  <a:srgbClr val="14213D"/>
                </a:solidFill>
                <a:latin typeface="Calibri"/>
                <a:ea typeface="Calibri"/>
                <a:cs typeface="Calibri"/>
                <a:sym typeface="Calibri"/>
              </a:rPr>
              <a:t>Parsers plug in one way</a:t>
            </a:r>
            <a:endParaRPr b="0" i="0" sz="1300" u="none" cap="none" strike="noStrike">
              <a:solidFill>
                <a:schemeClr val="dk1"/>
              </a:solidFill>
              <a:latin typeface="Calibri"/>
              <a:ea typeface="Calibri"/>
              <a:cs typeface="Calibri"/>
              <a:sym typeface="Calibri"/>
            </a:endParaRPr>
          </a:p>
        </p:txBody>
      </p:sp>
      <p:sp>
        <p:nvSpPr>
          <p:cNvPr id="665" name="Google Shape;665;p32"/>
          <p:cNvSpPr txBox="1"/>
          <p:nvPr/>
        </p:nvSpPr>
        <p:spPr>
          <a:xfrm>
            <a:off x="3200400" y="1828800"/>
            <a:ext cx="534924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150"/>
              <a:buFont typeface="Calibri"/>
              <a:buNone/>
            </a:pPr>
            <a:r>
              <a:rPr b="0" i="0" lang="en-US" sz="1150" u="none" cap="none" strike="noStrike">
                <a:solidFill>
                  <a:srgbClr val="14213D"/>
                </a:solidFill>
                <a:latin typeface="Calibri"/>
                <a:ea typeface="Calibri"/>
                <a:cs typeface="Calibri"/>
                <a:sym typeface="Calibri"/>
              </a:rPr>
              <a:t>Classifier, parser, field definitions. A new protocol never touches the core, so AI can add one safely.</a:t>
            </a:r>
            <a:endParaRPr b="0" i="0" sz="1150" u="none" cap="none" strike="noStrike">
              <a:solidFill>
                <a:schemeClr val="dk1"/>
              </a:solidFill>
              <a:latin typeface="Calibri"/>
              <a:ea typeface="Calibri"/>
              <a:cs typeface="Calibri"/>
              <a:sym typeface="Calibri"/>
            </a:endParaRPr>
          </a:p>
        </p:txBody>
      </p:sp>
      <p:sp>
        <p:nvSpPr>
          <p:cNvPr id="666" name="Google Shape;666;p32"/>
          <p:cNvSpPr/>
          <p:nvPr/>
        </p:nvSpPr>
        <p:spPr>
          <a:xfrm>
            <a:off x="457200" y="2432304"/>
            <a:ext cx="8229600" cy="530352"/>
          </a:xfrm>
          <a:prstGeom prst="roundRect">
            <a:avLst>
              <a:gd fmla="val 17241"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2"/>
          <p:cNvSpPr/>
          <p:nvPr/>
        </p:nvSpPr>
        <p:spPr>
          <a:xfrm>
            <a:off x="566928" y="2496312"/>
            <a:ext cx="402336" cy="402336"/>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68" name="Google Shape;668;p32"/>
          <p:cNvPicPr preferRelativeResize="0"/>
          <p:nvPr/>
        </p:nvPicPr>
        <p:blipFill rotWithShape="1">
          <a:blip r:embed="rId5">
            <a:alphaModFix/>
          </a:blip>
          <a:srcRect b="0" l="0" r="0" t="0"/>
          <a:stretch/>
        </p:blipFill>
        <p:spPr>
          <a:xfrm>
            <a:off x="671535" y="2600919"/>
            <a:ext cx="193121" cy="193121"/>
          </a:xfrm>
          <a:prstGeom prst="rect">
            <a:avLst/>
          </a:prstGeom>
          <a:noFill/>
          <a:ln>
            <a:noFill/>
          </a:ln>
        </p:spPr>
      </p:pic>
      <p:sp>
        <p:nvSpPr>
          <p:cNvPr id="669" name="Google Shape;669;p32"/>
          <p:cNvSpPr txBox="1"/>
          <p:nvPr/>
        </p:nvSpPr>
        <p:spPr>
          <a:xfrm>
            <a:off x="1097280" y="2432304"/>
            <a:ext cx="210312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alibri"/>
              <a:buNone/>
            </a:pPr>
            <a:r>
              <a:rPr b="1" i="0" lang="en-US" sz="1300" u="none" cap="none" strike="noStrike">
                <a:solidFill>
                  <a:srgbClr val="14213D"/>
                </a:solidFill>
                <a:latin typeface="Calibri"/>
                <a:ea typeface="Calibri"/>
                <a:cs typeface="Calibri"/>
                <a:sym typeface="Calibri"/>
              </a:rPr>
              <a:t>Tests with real answers</a:t>
            </a:r>
            <a:endParaRPr b="0" i="0" sz="1300" u="none" cap="none" strike="noStrike">
              <a:solidFill>
                <a:schemeClr val="dk1"/>
              </a:solidFill>
              <a:latin typeface="Calibri"/>
              <a:ea typeface="Calibri"/>
              <a:cs typeface="Calibri"/>
              <a:sym typeface="Calibri"/>
            </a:endParaRPr>
          </a:p>
        </p:txBody>
      </p:sp>
      <p:sp>
        <p:nvSpPr>
          <p:cNvPr id="670" name="Google Shape;670;p32"/>
          <p:cNvSpPr txBox="1"/>
          <p:nvPr/>
        </p:nvSpPr>
        <p:spPr>
          <a:xfrm>
            <a:off x="3200400" y="2432304"/>
            <a:ext cx="534924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150"/>
              <a:buFont typeface="Calibri"/>
              <a:buNone/>
            </a:pPr>
            <a:r>
              <a:rPr b="0" i="0" lang="en-US" sz="1150" u="none" cap="none" strike="noStrike">
                <a:solidFill>
                  <a:srgbClr val="14213D"/>
                </a:solidFill>
                <a:latin typeface="Calibri"/>
                <a:ea typeface="Calibri"/>
                <a:cs typeface="Calibri"/>
                <a:sym typeface="Calibri"/>
              </a:rPr>
              <a:t>199 test PCAPs and 60 test suites with expected output. When AI gets it wrong, the tests say so.</a:t>
            </a:r>
            <a:endParaRPr b="0" i="0" sz="1150" u="none" cap="none" strike="noStrike">
              <a:solidFill>
                <a:schemeClr val="dk1"/>
              </a:solidFill>
              <a:latin typeface="Calibri"/>
              <a:ea typeface="Calibri"/>
              <a:cs typeface="Calibri"/>
              <a:sym typeface="Calibri"/>
            </a:endParaRPr>
          </a:p>
        </p:txBody>
      </p:sp>
      <p:sp>
        <p:nvSpPr>
          <p:cNvPr id="671" name="Google Shape;671;p32"/>
          <p:cNvSpPr/>
          <p:nvPr/>
        </p:nvSpPr>
        <p:spPr>
          <a:xfrm>
            <a:off x="457200" y="3035808"/>
            <a:ext cx="8229600" cy="530352"/>
          </a:xfrm>
          <a:prstGeom prst="roundRect">
            <a:avLst>
              <a:gd fmla="val 17241"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32"/>
          <p:cNvSpPr/>
          <p:nvPr/>
        </p:nvSpPr>
        <p:spPr>
          <a:xfrm>
            <a:off x="566928" y="3099816"/>
            <a:ext cx="402336" cy="402336"/>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73" name="Google Shape;673;p32"/>
          <p:cNvPicPr preferRelativeResize="0"/>
          <p:nvPr/>
        </p:nvPicPr>
        <p:blipFill rotWithShape="1">
          <a:blip r:embed="rId6">
            <a:alphaModFix/>
          </a:blip>
          <a:srcRect b="0" l="0" r="0" t="0"/>
          <a:stretch/>
        </p:blipFill>
        <p:spPr>
          <a:xfrm>
            <a:off x="671535" y="3204423"/>
            <a:ext cx="193121" cy="193121"/>
          </a:xfrm>
          <a:prstGeom prst="rect">
            <a:avLst/>
          </a:prstGeom>
          <a:noFill/>
          <a:ln>
            <a:noFill/>
          </a:ln>
        </p:spPr>
      </p:pic>
      <p:sp>
        <p:nvSpPr>
          <p:cNvPr id="674" name="Google Shape;674;p32"/>
          <p:cNvSpPr txBox="1"/>
          <p:nvPr/>
        </p:nvSpPr>
        <p:spPr>
          <a:xfrm>
            <a:off x="1097280" y="3035808"/>
            <a:ext cx="210312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alibri"/>
              <a:buNone/>
            </a:pPr>
            <a:r>
              <a:rPr b="1" i="0" lang="en-US" sz="1300" u="none" cap="none" strike="noStrike">
                <a:solidFill>
                  <a:srgbClr val="14213D"/>
                </a:solidFill>
                <a:latin typeface="Calibri"/>
                <a:ea typeface="Calibri"/>
                <a:cs typeface="Calibri"/>
                <a:sym typeface="Calibri"/>
              </a:rPr>
              <a:t>One config, one auth</a:t>
            </a:r>
            <a:endParaRPr b="0" i="0" sz="1300" u="none" cap="none" strike="noStrike">
              <a:solidFill>
                <a:schemeClr val="dk1"/>
              </a:solidFill>
              <a:latin typeface="Calibri"/>
              <a:ea typeface="Calibri"/>
              <a:cs typeface="Calibri"/>
              <a:sym typeface="Calibri"/>
            </a:endParaRPr>
          </a:p>
        </p:txBody>
      </p:sp>
      <p:sp>
        <p:nvSpPr>
          <p:cNvPr id="675" name="Google Shape;675;p32"/>
          <p:cNvSpPr txBox="1"/>
          <p:nvPr/>
        </p:nvSpPr>
        <p:spPr>
          <a:xfrm>
            <a:off x="3200400" y="3035808"/>
            <a:ext cx="534924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150"/>
              <a:buFont typeface="Calibri"/>
              <a:buNone/>
            </a:pPr>
            <a:r>
              <a:rPr b="0" i="0" lang="en-US" sz="1150" u="none" cap="none" strike="noStrike">
                <a:solidFill>
                  <a:srgbClr val="14213D"/>
                </a:solidFill>
                <a:latin typeface="Calibri"/>
                <a:ea typeface="Calibri"/>
                <a:cs typeface="Calibri"/>
                <a:sym typeface="Calibri"/>
              </a:rPr>
              <a:t>Every app reads settings and authenticates the same way, so a change in one place is a change everywhere.</a:t>
            </a:r>
            <a:endParaRPr b="0" i="0" sz="1150" u="none" cap="none" strike="noStrike">
              <a:solidFill>
                <a:schemeClr val="dk1"/>
              </a:solidFill>
              <a:latin typeface="Calibri"/>
              <a:ea typeface="Calibri"/>
              <a:cs typeface="Calibri"/>
              <a:sym typeface="Calibri"/>
            </a:endParaRPr>
          </a:p>
        </p:txBody>
      </p:sp>
      <p:sp>
        <p:nvSpPr>
          <p:cNvPr id="676" name="Google Shape;676;p32"/>
          <p:cNvSpPr/>
          <p:nvPr/>
        </p:nvSpPr>
        <p:spPr>
          <a:xfrm>
            <a:off x="457200" y="3639312"/>
            <a:ext cx="8229600" cy="530352"/>
          </a:xfrm>
          <a:prstGeom prst="roundRect">
            <a:avLst>
              <a:gd fmla="val 17241"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2"/>
          <p:cNvSpPr/>
          <p:nvPr/>
        </p:nvSpPr>
        <p:spPr>
          <a:xfrm>
            <a:off x="566928" y="3703320"/>
            <a:ext cx="402336" cy="402336"/>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78" name="Google Shape;678;p32"/>
          <p:cNvPicPr preferRelativeResize="0"/>
          <p:nvPr/>
        </p:nvPicPr>
        <p:blipFill rotWithShape="1">
          <a:blip r:embed="rId7">
            <a:alphaModFix/>
          </a:blip>
          <a:srcRect b="0" l="0" r="0" t="0"/>
          <a:stretch/>
        </p:blipFill>
        <p:spPr>
          <a:xfrm>
            <a:off x="671535" y="3807927"/>
            <a:ext cx="193121" cy="193121"/>
          </a:xfrm>
          <a:prstGeom prst="rect">
            <a:avLst/>
          </a:prstGeom>
          <a:noFill/>
          <a:ln>
            <a:noFill/>
          </a:ln>
        </p:spPr>
      </p:pic>
      <p:sp>
        <p:nvSpPr>
          <p:cNvPr id="679" name="Google Shape;679;p32"/>
          <p:cNvSpPr txBox="1"/>
          <p:nvPr/>
        </p:nvSpPr>
        <p:spPr>
          <a:xfrm>
            <a:off x="1097280" y="3639312"/>
            <a:ext cx="210312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alibri"/>
              <a:buNone/>
            </a:pPr>
            <a:r>
              <a:rPr b="1" i="0" lang="en-US" sz="1300" u="none" cap="none" strike="noStrike">
                <a:solidFill>
                  <a:srgbClr val="14213D"/>
                </a:solidFill>
                <a:latin typeface="Calibri"/>
                <a:ea typeface="Calibri"/>
                <a:cs typeface="Calibri"/>
                <a:sym typeface="Calibri"/>
              </a:rPr>
              <a:t>Fields drive everything</a:t>
            </a:r>
            <a:endParaRPr b="0" i="0" sz="1300" u="none" cap="none" strike="noStrike">
              <a:solidFill>
                <a:schemeClr val="dk1"/>
              </a:solidFill>
              <a:latin typeface="Calibri"/>
              <a:ea typeface="Calibri"/>
              <a:cs typeface="Calibri"/>
              <a:sym typeface="Calibri"/>
            </a:endParaRPr>
          </a:p>
        </p:txBody>
      </p:sp>
      <p:sp>
        <p:nvSpPr>
          <p:cNvPr id="680" name="Google Shape;680;p32"/>
          <p:cNvSpPr txBox="1"/>
          <p:nvPr/>
        </p:nvSpPr>
        <p:spPr>
          <a:xfrm>
            <a:off x="3200400" y="3639312"/>
            <a:ext cx="534924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150"/>
              <a:buFont typeface="Calibri"/>
              <a:buNone/>
            </a:pPr>
            <a:r>
              <a:rPr b="0" i="0" lang="en-US" sz="1150" u="none" cap="none" strike="noStrike">
                <a:solidFill>
                  <a:srgbClr val="14213D"/>
                </a:solidFill>
                <a:latin typeface="Calibri"/>
                <a:ea typeface="Calibri"/>
                <a:cs typeface="Calibri"/>
                <a:sym typeface="Calibri"/>
              </a:rPr>
              <a:t>A field definition feeds the DB mapping, the search language, and the UI. Add one, and it shows up.</a:t>
            </a:r>
            <a:endParaRPr b="0" i="0" sz="1150" u="none" cap="none" strike="noStrike">
              <a:solidFill>
                <a:schemeClr val="dk1"/>
              </a:solidFill>
              <a:latin typeface="Calibri"/>
              <a:ea typeface="Calibri"/>
              <a:cs typeface="Calibri"/>
              <a:sym typeface="Calibri"/>
            </a:endParaRPr>
          </a:p>
        </p:txBody>
      </p:sp>
      <p:sp>
        <p:nvSpPr>
          <p:cNvPr id="681" name="Google Shape;681;p32"/>
          <p:cNvSpPr/>
          <p:nvPr/>
        </p:nvSpPr>
        <p:spPr>
          <a:xfrm>
            <a:off x="457200" y="4242816"/>
            <a:ext cx="8229600" cy="530352"/>
          </a:xfrm>
          <a:prstGeom prst="roundRect">
            <a:avLst>
              <a:gd fmla="val 17241"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2"/>
          <p:cNvSpPr/>
          <p:nvPr/>
        </p:nvSpPr>
        <p:spPr>
          <a:xfrm>
            <a:off x="566928" y="4306824"/>
            <a:ext cx="402336" cy="402336"/>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83" name="Google Shape;683;p32"/>
          <p:cNvPicPr preferRelativeResize="0"/>
          <p:nvPr/>
        </p:nvPicPr>
        <p:blipFill rotWithShape="1">
          <a:blip r:embed="rId8">
            <a:alphaModFix/>
          </a:blip>
          <a:srcRect b="0" l="0" r="0" t="0"/>
          <a:stretch/>
        </p:blipFill>
        <p:spPr>
          <a:xfrm>
            <a:off x="671535" y="4411431"/>
            <a:ext cx="193121" cy="193121"/>
          </a:xfrm>
          <a:prstGeom prst="rect">
            <a:avLst/>
          </a:prstGeom>
          <a:noFill/>
          <a:ln>
            <a:noFill/>
          </a:ln>
        </p:spPr>
      </p:pic>
      <p:sp>
        <p:nvSpPr>
          <p:cNvPr id="684" name="Google Shape;684;p32"/>
          <p:cNvSpPr txBox="1"/>
          <p:nvPr/>
        </p:nvSpPr>
        <p:spPr>
          <a:xfrm>
            <a:off x="1097280" y="4242816"/>
            <a:ext cx="210312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300"/>
              <a:buFont typeface="Calibri"/>
              <a:buNone/>
            </a:pPr>
            <a:r>
              <a:rPr b="1" i="0" lang="en-US" sz="1300" u="none" cap="none" strike="noStrike">
                <a:solidFill>
                  <a:srgbClr val="14213D"/>
                </a:solidFill>
                <a:latin typeface="Calibri"/>
                <a:ea typeface="Calibri"/>
                <a:cs typeface="Calibri"/>
                <a:sym typeface="Calibri"/>
              </a:rPr>
              <a:t>Conventions written down</a:t>
            </a:r>
            <a:endParaRPr b="0" i="0" sz="1300" u="none" cap="none" strike="noStrike">
              <a:solidFill>
                <a:schemeClr val="dk1"/>
              </a:solidFill>
              <a:latin typeface="Calibri"/>
              <a:ea typeface="Calibri"/>
              <a:cs typeface="Calibri"/>
              <a:sym typeface="Calibri"/>
            </a:endParaRPr>
          </a:p>
        </p:txBody>
      </p:sp>
      <p:sp>
        <p:nvSpPr>
          <p:cNvPr id="685" name="Google Shape;685;p32"/>
          <p:cNvSpPr txBox="1"/>
          <p:nvPr/>
        </p:nvSpPr>
        <p:spPr>
          <a:xfrm>
            <a:off x="3200400" y="4242816"/>
            <a:ext cx="534924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150"/>
              <a:buFont typeface="Calibri"/>
              <a:buNone/>
            </a:pPr>
            <a:r>
              <a:rPr b="0" i="0" lang="en-US" sz="1150" u="none" cap="none" strike="noStrike">
                <a:solidFill>
                  <a:srgbClr val="14213D"/>
                </a:solidFill>
                <a:latin typeface="Calibri"/>
                <a:ea typeface="Calibri"/>
                <a:cs typeface="Calibri"/>
                <a:sym typeface="Calibri"/>
              </a:rPr>
              <a:t>CHANGELOG, docs, and CLAUDE.md tell an assistant how we do things, so its output looks like ours.</a:t>
            </a:r>
            <a:endParaRPr b="0" i="0" sz="115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90" name="Shape 690"/>
        <p:cNvGrpSpPr/>
        <p:nvPr/>
      </p:nvGrpSpPr>
      <p:grpSpPr>
        <a:xfrm>
          <a:off x="0" y="0"/>
          <a:ext cx="0" cy="0"/>
          <a:chOff x="0" y="0"/>
          <a:chExt cx="0" cy="0"/>
        </a:xfrm>
      </p:grpSpPr>
      <p:sp>
        <p:nvSpPr>
          <p:cNvPr id="691" name="Google Shape;691;p33"/>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Bugs the reviews actually found</a:t>
            </a:r>
            <a:endParaRPr b="0" i="0" sz="3400" u="none" cap="none" strike="noStrike">
              <a:solidFill>
                <a:schemeClr val="dk1"/>
              </a:solidFill>
              <a:latin typeface="Calibri"/>
              <a:ea typeface="Calibri"/>
              <a:cs typeface="Calibri"/>
              <a:sym typeface="Calibri"/>
            </a:endParaRPr>
          </a:p>
        </p:txBody>
      </p:sp>
      <p:sp>
        <p:nvSpPr>
          <p:cNvPr id="692" name="Google Shape;692;p33"/>
          <p:cNvSpPr/>
          <p:nvPr/>
        </p:nvSpPr>
        <p:spPr>
          <a:xfrm>
            <a:off x="457200" y="1143000"/>
            <a:ext cx="548640" cy="54864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93" name="Google Shape;693;p33"/>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694" name="Google Shape;694;p33"/>
          <p:cNvSpPr txBox="1"/>
          <p:nvPr/>
        </p:nvSpPr>
        <p:spPr>
          <a:xfrm>
            <a:off x="1143000" y="1143000"/>
            <a:ext cx="73152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700"/>
              <a:buFont typeface="Calibri"/>
              <a:buNone/>
            </a:pPr>
            <a:r>
              <a:rPr b="1" i="0" lang="en-US" sz="1700" u="none" cap="none" strike="noStrike">
                <a:solidFill>
                  <a:srgbClr val="14213D"/>
                </a:solidFill>
                <a:latin typeface="Calibri"/>
                <a:ea typeface="Calibri"/>
                <a:cs typeface="Calibri"/>
                <a:sym typeface="Calibri"/>
              </a:rPr>
              <a:t>A sample from four review passes, February to September 2026</a:t>
            </a:r>
            <a:endParaRPr b="0" i="0" sz="1700" u="none" cap="none" strike="noStrike">
              <a:solidFill>
                <a:schemeClr val="dk1"/>
              </a:solidFill>
              <a:latin typeface="Calibri"/>
              <a:ea typeface="Calibri"/>
              <a:cs typeface="Calibri"/>
              <a:sym typeface="Calibri"/>
            </a:endParaRPr>
          </a:p>
        </p:txBody>
      </p:sp>
      <p:sp>
        <p:nvSpPr>
          <p:cNvPr id="695" name="Google Shape;695;p33"/>
          <p:cNvSpPr/>
          <p:nvPr/>
        </p:nvSpPr>
        <p:spPr>
          <a:xfrm>
            <a:off x="457200" y="1828800"/>
            <a:ext cx="4023360" cy="658368"/>
          </a:xfrm>
          <a:prstGeom prst="roundRect">
            <a:avLst>
              <a:gd fmla="val 1388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3"/>
          <p:cNvSpPr txBox="1"/>
          <p:nvPr/>
        </p:nvSpPr>
        <p:spPr>
          <a:xfrm>
            <a:off x="594360" y="1883664"/>
            <a:ext cx="22860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A9D8F"/>
              </a:buClr>
              <a:buSzPts val="900"/>
              <a:buFont typeface="Calibri"/>
              <a:buNone/>
            </a:pPr>
            <a:r>
              <a:rPr b="1" i="0" lang="en-US" sz="900" u="none" cap="none" strike="noStrike">
                <a:solidFill>
                  <a:srgbClr val="2A9D8F"/>
                </a:solidFill>
                <a:latin typeface="Calibri"/>
                <a:ea typeface="Calibri"/>
                <a:cs typeface="Calibri"/>
                <a:sym typeface="Calibri"/>
              </a:rPr>
              <a:t>ACCESS CONTROL</a:t>
            </a:r>
            <a:endParaRPr b="0" i="0" sz="900" u="none" cap="none" strike="noStrike">
              <a:solidFill>
                <a:schemeClr val="dk1"/>
              </a:solidFill>
              <a:latin typeface="Calibri"/>
              <a:ea typeface="Calibri"/>
              <a:cs typeface="Calibri"/>
              <a:sym typeface="Calibri"/>
            </a:endParaRPr>
          </a:p>
        </p:txBody>
      </p:sp>
      <p:sp>
        <p:nvSpPr>
          <p:cNvPr id="697" name="Google Shape;697;p33"/>
          <p:cNvSpPr txBox="1"/>
          <p:nvPr/>
        </p:nvSpPr>
        <p:spPr>
          <a:xfrm>
            <a:off x="2971800" y="1883664"/>
            <a:ext cx="137160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E6B7E"/>
              </a:buClr>
              <a:buSzPts val="900"/>
              <a:buFont typeface="Calibri"/>
              <a:buNone/>
            </a:pPr>
            <a:r>
              <a:rPr b="0" i="0" lang="en-US" sz="900" u="none" cap="none" strike="noStrike">
                <a:solidFill>
                  <a:srgbClr val="5E6B7E"/>
                </a:solidFill>
                <a:latin typeface="Calibri"/>
                <a:ea typeface="Calibri"/>
                <a:cs typeface="Calibri"/>
                <a:sym typeface="Calibri"/>
              </a:rPr>
              <a:t>#4233</a:t>
            </a:r>
            <a:endParaRPr b="0" i="0" sz="900" u="none" cap="none" strike="noStrike">
              <a:solidFill>
                <a:schemeClr val="dk1"/>
              </a:solidFill>
              <a:latin typeface="Calibri"/>
              <a:ea typeface="Calibri"/>
              <a:cs typeface="Calibri"/>
              <a:sym typeface="Calibri"/>
            </a:endParaRPr>
          </a:p>
        </p:txBody>
      </p:sp>
      <p:sp>
        <p:nvSpPr>
          <p:cNvPr id="698" name="Google Shape;698;p33"/>
          <p:cNvSpPr txBox="1"/>
          <p:nvPr/>
        </p:nvSpPr>
        <p:spPr>
          <a:xfrm>
            <a:off x="594360" y="2084832"/>
            <a:ext cx="374904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50"/>
              <a:buFont typeface="Calibri"/>
              <a:buNone/>
            </a:pPr>
            <a:r>
              <a:rPr b="0" i="0" lang="en-US" sz="1050" u="none" cap="none" strike="noStrike">
                <a:solidFill>
                  <a:srgbClr val="14213D"/>
                </a:solidFill>
                <a:latin typeface="Calibri"/>
                <a:ea typeface="Calibri"/>
                <a:cs typeface="Calibri"/>
                <a:sym typeface="Calibri"/>
              </a:rPr>
              <a:t>A malformed userAuthIps entry silently allowed every source IP, and uploadFileSizeLimit=2g meant 2 bytes.</a:t>
            </a:r>
            <a:endParaRPr b="0" i="0" sz="1050" u="none" cap="none" strike="noStrike">
              <a:solidFill>
                <a:schemeClr val="dk1"/>
              </a:solidFill>
              <a:latin typeface="Calibri"/>
              <a:ea typeface="Calibri"/>
              <a:cs typeface="Calibri"/>
              <a:sym typeface="Calibri"/>
            </a:endParaRPr>
          </a:p>
        </p:txBody>
      </p:sp>
      <p:sp>
        <p:nvSpPr>
          <p:cNvPr id="699" name="Google Shape;699;p33"/>
          <p:cNvSpPr/>
          <p:nvPr/>
        </p:nvSpPr>
        <p:spPr>
          <a:xfrm>
            <a:off x="4663440" y="1828800"/>
            <a:ext cx="4023360" cy="658368"/>
          </a:xfrm>
          <a:prstGeom prst="roundRect">
            <a:avLst>
              <a:gd fmla="val 1388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3"/>
          <p:cNvSpPr txBox="1"/>
          <p:nvPr/>
        </p:nvSpPr>
        <p:spPr>
          <a:xfrm>
            <a:off x="4800600" y="1883664"/>
            <a:ext cx="22860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A9D8F"/>
              </a:buClr>
              <a:buSzPts val="900"/>
              <a:buFont typeface="Calibri"/>
              <a:buNone/>
            </a:pPr>
            <a:r>
              <a:rPr b="1" i="0" lang="en-US" sz="900" u="none" cap="none" strike="noStrike">
                <a:solidFill>
                  <a:srgbClr val="2A9D8F"/>
                </a:solidFill>
                <a:latin typeface="Calibri"/>
                <a:ea typeface="Calibri"/>
                <a:cs typeface="Calibri"/>
                <a:sym typeface="Calibri"/>
              </a:rPr>
              <a:t>ACCESS CONTROL</a:t>
            </a:r>
            <a:endParaRPr b="0" i="0" sz="900" u="none" cap="none" strike="noStrike">
              <a:solidFill>
                <a:schemeClr val="dk1"/>
              </a:solidFill>
              <a:latin typeface="Calibri"/>
              <a:ea typeface="Calibri"/>
              <a:cs typeface="Calibri"/>
              <a:sym typeface="Calibri"/>
            </a:endParaRPr>
          </a:p>
        </p:txBody>
      </p:sp>
      <p:sp>
        <p:nvSpPr>
          <p:cNvPr id="701" name="Google Shape;701;p33"/>
          <p:cNvSpPr txBox="1"/>
          <p:nvPr/>
        </p:nvSpPr>
        <p:spPr>
          <a:xfrm>
            <a:off x="7178040" y="1883664"/>
            <a:ext cx="137160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E6B7E"/>
              </a:buClr>
              <a:buSzPts val="900"/>
              <a:buFont typeface="Calibri"/>
              <a:buNone/>
            </a:pPr>
            <a:r>
              <a:rPr b="0" i="0" lang="en-US" sz="900" u="none" cap="none" strike="noStrike">
                <a:solidFill>
                  <a:srgbClr val="5E6B7E"/>
                </a:solidFill>
                <a:latin typeface="Calibri"/>
                <a:ea typeface="Calibri"/>
                <a:cs typeface="Calibri"/>
                <a:sym typeface="Calibri"/>
              </a:rPr>
              <a:t>#4264</a:t>
            </a:r>
            <a:endParaRPr b="0" i="0" sz="900" u="none" cap="none" strike="noStrike">
              <a:solidFill>
                <a:schemeClr val="dk1"/>
              </a:solidFill>
              <a:latin typeface="Calibri"/>
              <a:ea typeface="Calibri"/>
              <a:cs typeface="Calibri"/>
              <a:sym typeface="Calibri"/>
            </a:endParaRPr>
          </a:p>
        </p:txBody>
      </p:sp>
      <p:sp>
        <p:nvSpPr>
          <p:cNvPr id="702" name="Google Shape;702;p33"/>
          <p:cNvSpPr txBox="1"/>
          <p:nvPr/>
        </p:nvSpPr>
        <p:spPr>
          <a:xfrm>
            <a:off x="4800600" y="2084832"/>
            <a:ext cx="374904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50"/>
              <a:buFont typeface="Calibri"/>
              <a:buNone/>
            </a:pPr>
            <a:r>
              <a:rPr b="0" i="0" lang="en-US" sz="1050" u="none" cap="none" strike="noStrike">
                <a:solidFill>
                  <a:srgbClr val="14213D"/>
                </a:solidFill>
                <a:latin typeface="Calibri"/>
                <a:ea typeface="Calibri"/>
                <a:cs typeface="Calibri"/>
                <a:sym typeface="Calibri"/>
              </a:rPr>
              <a:t>A sensor could reach any Elasticsearch API through esProxy by percent-encoding a ? or # in the URL.</a:t>
            </a:r>
            <a:endParaRPr b="0" i="0" sz="1050" u="none" cap="none" strike="noStrike">
              <a:solidFill>
                <a:schemeClr val="dk1"/>
              </a:solidFill>
              <a:latin typeface="Calibri"/>
              <a:ea typeface="Calibri"/>
              <a:cs typeface="Calibri"/>
              <a:sym typeface="Calibri"/>
            </a:endParaRPr>
          </a:p>
        </p:txBody>
      </p:sp>
      <p:sp>
        <p:nvSpPr>
          <p:cNvPr id="703" name="Google Shape;703;p33"/>
          <p:cNvSpPr/>
          <p:nvPr/>
        </p:nvSpPr>
        <p:spPr>
          <a:xfrm>
            <a:off x="457200" y="2578608"/>
            <a:ext cx="4023360" cy="658368"/>
          </a:xfrm>
          <a:prstGeom prst="roundRect">
            <a:avLst>
              <a:gd fmla="val 1388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33"/>
          <p:cNvSpPr txBox="1"/>
          <p:nvPr/>
        </p:nvSpPr>
        <p:spPr>
          <a:xfrm>
            <a:off x="594360" y="2633472"/>
            <a:ext cx="22860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A9D8F"/>
              </a:buClr>
              <a:buSzPts val="900"/>
              <a:buFont typeface="Calibri"/>
              <a:buNone/>
            </a:pPr>
            <a:r>
              <a:rPr b="1" i="0" lang="en-US" sz="900" u="none" cap="none" strike="noStrike">
                <a:solidFill>
                  <a:srgbClr val="2A9D8F"/>
                </a:solidFill>
                <a:latin typeface="Calibri"/>
                <a:ea typeface="Calibri"/>
                <a:cs typeface="Calibri"/>
                <a:sym typeface="Calibri"/>
              </a:rPr>
              <a:t>MEMORY</a:t>
            </a:r>
            <a:endParaRPr b="0" i="0" sz="900" u="none" cap="none" strike="noStrike">
              <a:solidFill>
                <a:schemeClr val="dk1"/>
              </a:solidFill>
              <a:latin typeface="Calibri"/>
              <a:ea typeface="Calibri"/>
              <a:cs typeface="Calibri"/>
              <a:sym typeface="Calibri"/>
            </a:endParaRPr>
          </a:p>
        </p:txBody>
      </p:sp>
      <p:sp>
        <p:nvSpPr>
          <p:cNvPr id="705" name="Google Shape;705;p33"/>
          <p:cNvSpPr txBox="1"/>
          <p:nvPr/>
        </p:nvSpPr>
        <p:spPr>
          <a:xfrm>
            <a:off x="2971800" y="2633472"/>
            <a:ext cx="137160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E6B7E"/>
              </a:buClr>
              <a:buSzPts val="900"/>
              <a:buFont typeface="Calibri"/>
              <a:buNone/>
            </a:pPr>
            <a:r>
              <a:rPr b="0" i="0" lang="en-US" sz="900" u="none" cap="none" strike="noStrike">
                <a:solidFill>
                  <a:srgbClr val="5E6B7E"/>
                </a:solidFill>
                <a:latin typeface="Calibri"/>
                <a:ea typeface="Calibri"/>
                <a:cs typeface="Calibri"/>
                <a:sym typeface="Calibri"/>
              </a:rPr>
              <a:t>#4143</a:t>
            </a:r>
            <a:endParaRPr b="0" i="0" sz="900" u="none" cap="none" strike="noStrike">
              <a:solidFill>
                <a:schemeClr val="dk1"/>
              </a:solidFill>
              <a:latin typeface="Calibri"/>
              <a:ea typeface="Calibri"/>
              <a:cs typeface="Calibri"/>
              <a:sym typeface="Calibri"/>
            </a:endParaRPr>
          </a:p>
        </p:txBody>
      </p:sp>
      <p:sp>
        <p:nvSpPr>
          <p:cNvPr id="706" name="Google Shape;706;p33"/>
          <p:cNvSpPr txBox="1"/>
          <p:nvPr/>
        </p:nvSpPr>
        <p:spPr>
          <a:xfrm>
            <a:off x="594360" y="2834640"/>
            <a:ext cx="374904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50"/>
              <a:buFont typeface="Calibri"/>
              <a:buNone/>
            </a:pPr>
            <a:r>
              <a:rPr b="0" i="0" lang="en-US" sz="1050" u="none" cap="none" strike="noStrike">
                <a:solidFill>
                  <a:srgbClr val="14213D"/>
                </a:solidFill>
                <a:latin typeface="Calibri"/>
                <a:ea typeface="Calibri"/>
                <a:cs typeface="Calibri"/>
                <a:sym typeface="Calibri"/>
              </a:rPr>
              <a:t>Remote HTTP responses pre-allocated up to 2 GB from Content-Length, and SCTP reassembly could queue fragments without bound.</a:t>
            </a:r>
            <a:endParaRPr b="0" i="0" sz="1050" u="none" cap="none" strike="noStrike">
              <a:solidFill>
                <a:schemeClr val="dk1"/>
              </a:solidFill>
              <a:latin typeface="Calibri"/>
              <a:ea typeface="Calibri"/>
              <a:cs typeface="Calibri"/>
              <a:sym typeface="Calibri"/>
            </a:endParaRPr>
          </a:p>
        </p:txBody>
      </p:sp>
      <p:sp>
        <p:nvSpPr>
          <p:cNvPr id="707" name="Google Shape;707;p33"/>
          <p:cNvSpPr/>
          <p:nvPr/>
        </p:nvSpPr>
        <p:spPr>
          <a:xfrm>
            <a:off x="4663440" y="2578608"/>
            <a:ext cx="4023360" cy="658368"/>
          </a:xfrm>
          <a:prstGeom prst="roundRect">
            <a:avLst>
              <a:gd fmla="val 1388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33"/>
          <p:cNvSpPr txBox="1"/>
          <p:nvPr/>
        </p:nvSpPr>
        <p:spPr>
          <a:xfrm>
            <a:off x="4800600" y="2633472"/>
            <a:ext cx="22860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A9D8F"/>
              </a:buClr>
              <a:buSzPts val="900"/>
              <a:buFont typeface="Calibri"/>
              <a:buNone/>
            </a:pPr>
            <a:r>
              <a:rPr b="1" i="0" lang="en-US" sz="900" u="none" cap="none" strike="noStrike">
                <a:solidFill>
                  <a:srgbClr val="2A9D8F"/>
                </a:solidFill>
                <a:latin typeface="Calibri"/>
                <a:ea typeface="Calibri"/>
                <a:cs typeface="Calibri"/>
                <a:sym typeface="Calibri"/>
              </a:rPr>
              <a:t>MEMORY</a:t>
            </a:r>
            <a:endParaRPr b="0" i="0" sz="900" u="none" cap="none" strike="noStrike">
              <a:solidFill>
                <a:schemeClr val="dk1"/>
              </a:solidFill>
              <a:latin typeface="Calibri"/>
              <a:ea typeface="Calibri"/>
              <a:cs typeface="Calibri"/>
              <a:sym typeface="Calibri"/>
            </a:endParaRPr>
          </a:p>
        </p:txBody>
      </p:sp>
      <p:sp>
        <p:nvSpPr>
          <p:cNvPr id="709" name="Google Shape;709;p33"/>
          <p:cNvSpPr txBox="1"/>
          <p:nvPr/>
        </p:nvSpPr>
        <p:spPr>
          <a:xfrm>
            <a:off x="7178040" y="2633472"/>
            <a:ext cx="137160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E6B7E"/>
              </a:buClr>
              <a:buSzPts val="900"/>
              <a:buFont typeface="Calibri"/>
              <a:buNone/>
            </a:pPr>
            <a:r>
              <a:rPr b="0" i="0" lang="en-US" sz="900" u="none" cap="none" strike="noStrike">
                <a:solidFill>
                  <a:srgbClr val="5E6B7E"/>
                </a:solidFill>
                <a:latin typeface="Calibri"/>
                <a:ea typeface="Calibri"/>
                <a:cs typeface="Calibri"/>
                <a:sym typeface="Calibri"/>
              </a:rPr>
              <a:t>#4097, #4143</a:t>
            </a:r>
            <a:endParaRPr b="0" i="0" sz="900" u="none" cap="none" strike="noStrike">
              <a:solidFill>
                <a:schemeClr val="dk1"/>
              </a:solidFill>
              <a:latin typeface="Calibri"/>
              <a:ea typeface="Calibri"/>
              <a:cs typeface="Calibri"/>
              <a:sym typeface="Calibri"/>
            </a:endParaRPr>
          </a:p>
        </p:txBody>
      </p:sp>
      <p:sp>
        <p:nvSpPr>
          <p:cNvPr id="710" name="Google Shape;710;p33"/>
          <p:cNvSpPr txBox="1"/>
          <p:nvPr/>
        </p:nvSpPr>
        <p:spPr>
          <a:xfrm>
            <a:off x="4800600" y="2834640"/>
            <a:ext cx="374904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50"/>
              <a:buFont typeface="Calibri"/>
              <a:buNone/>
            </a:pPr>
            <a:r>
              <a:rPr b="0" i="0" lang="en-US" sz="1050" u="none" cap="none" strike="noStrike">
                <a:solidFill>
                  <a:srgbClr val="14213D"/>
                </a:solidFill>
                <a:latin typeface="Calibri"/>
                <a:ea typeface="Calibri"/>
                <a:cs typeface="Calibri"/>
                <a:sym typeface="Calibri"/>
              </a:rPr>
              <a:t>AWS credential refresh leaked memory every 280 seconds, and the SQS reader kept using a credentials pointer after it was freed.</a:t>
            </a:r>
            <a:endParaRPr b="0" i="0" sz="1050" u="none" cap="none" strike="noStrike">
              <a:solidFill>
                <a:schemeClr val="dk1"/>
              </a:solidFill>
              <a:latin typeface="Calibri"/>
              <a:ea typeface="Calibri"/>
              <a:cs typeface="Calibri"/>
              <a:sym typeface="Calibri"/>
            </a:endParaRPr>
          </a:p>
        </p:txBody>
      </p:sp>
      <p:sp>
        <p:nvSpPr>
          <p:cNvPr id="711" name="Google Shape;711;p33"/>
          <p:cNvSpPr/>
          <p:nvPr/>
        </p:nvSpPr>
        <p:spPr>
          <a:xfrm>
            <a:off x="457200" y="3328416"/>
            <a:ext cx="4023360" cy="658368"/>
          </a:xfrm>
          <a:prstGeom prst="roundRect">
            <a:avLst>
              <a:gd fmla="val 1388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33"/>
          <p:cNvSpPr txBox="1"/>
          <p:nvPr/>
        </p:nvSpPr>
        <p:spPr>
          <a:xfrm>
            <a:off x="594360" y="3383280"/>
            <a:ext cx="22860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A9D8F"/>
              </a:buClr>
              <a:buSzPts val="900"/>
              <a:buFont typeface="Calibri"/>
              <a:buNone/>
            </a:pPr>
            <a:r>
              <a:rPr b="1" i="0" lang="en-US" sz="900" u="none" cap="none" strike="noStrike">
                <a:solidFill>
                  <a:srgbClr val="2A9D8F"/>
                </a:solidFill>
                <a:latin typeface="Calibri"/>
                <a:ea typeface="Calibri"/>
                <a:cs typeface="Calibri"/>
                <a:sym typeface="Calibri"/>
              </a:rPr>
              <a:t>PARSING</a:t>
            </a:r>
            <a:endParaRPr b="0" i="0" sz="900" u="none" cap="none" strike="noStrike">
              <a:solidFill>
                <a:schemeClr val="dk1"/>
              </a:solidFill>
              <a:latin typeface="Calibri"/>
              <a:ea typeface="Calibri"/>
              <a:cs typeface="Calibri"/>
              <a:sym typeface="Calibri"/>
            </a:endParaRPr>
          </a:p>
        </p:txBody>
      </p:sp>
      <p:sp>
        <p:nvSpPr>
          <p:cNvPr id="713" name="Google Shape;713;p33"/>
          <p:cNvSpPr txBox="1"/>
          <p:nvPr/>
        </p:nvSpPr>
        <p:spPr>
          <a:xfrm>
            <a:off x="2971800" y="3383280"/>
            <a:ext cx="137160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E6B7E"/>
              </a:buClr>
              <a:buSzPts val="900"/>
              <a:buFont typeface="Calibri"/>
              <a:buNone/>
            </a:pPr>
            <a:r>
              <a:rPr b="0" i="0" lang="en-US" sz="900" u="none" cap="none" strike="noStrike">
                <a:solidFill>
                  <a:srgbClr val="5E6B7E"/>
                </a:solidFill>
                <a:latin typeface="Calibri"/>
                <a:ea typeface="Calibri"/>
                <a:cs typeface="Calibri"/>
                <a:sym typeface="Calibri"/>
              </a:rPr>
              <a:t>#4097, #3706</a:t>
            </a:r>
            <a:endParaRPr b="0" i="0" sz="900" u="none" cap="none" strike="noStrike">
              <a:solidFill>
                <a:schemeClr val="dk1"/>
              </a:solidFill>
              <a:latin typeface="Calibri"/>
              <a:ea typeface="Calibri"/>
              <a:cs typeface="Calibri"/>
              <a:sym typeface="Calibri"/>
            </a:endParaRPr>
          </a:p>
        </p:txBody>
      </p:sp>
      <p:sp>
        <p:nvSpPr>
          <p:cNvPr id="714" name="Google Shape;714;p33"/>
          <p:cNvSpPr txBox="1"/>
          <p:nvPr/>
        </p:nvSpPr>
        <p:spPr>
          <a:xfrm>
            <a:off x="594360" y="3584448"/>
            <a:ext cx="374904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50"/>
              <a:buFont typeface="Calibri"/>
              <a:buNone/>
            </a:pPr>
            <a:r>
              <a:rPr b="0" i="0" lang="en-US" sz="1050" u="none" cap="none" strike="noStrike">
                <a:solidFill>
                  <a:srgbClr val="14213D"/>
                </a:solidFill>
                <a:latin typeface="Calibri"/>
                <a:ea typeface="Calibri"/>
                <a:cs typeface="Calibri"/>
                <a:sym typeface="Calibri"/>
              </a:rPr>
              <a:t>Certificate isCA tested cRLSign instead of keyCertSign, and UTCTime timezone offsets were computed wrong.</a:t>
            </a:r>
            <a:endParaRPr b="0" i="0" sz="1050" u="none" cap="none" strike="noStrike">
              <a:solidFill>
                <a:schemeClr val="dk1"/>
              </a:solidFill>
              <a:latin typeface="Calibri"/>
              <a:ea typeface="Calibri"/>
              <a:cs typeface="Calibri"/>
              <a:sym typeface="Calibri"/>
            </a:endParaRPr>
          </a:p>
        </p:txBody>
      </p:sp>
      <p:sp>
        <p:nvSpPr>
          <p:cNvPr id="715" name="Google Shape;715;p33"/>
          <p:cNvSpPr/>
          <p:nvPr/>
        </p:nvSpPr>
        <p:spPr>
          <a:xfrm>
            <a:off x="4663440" y="3328416"/>
            <a:ext cx="4023360" cy="658368"/>
          </a:xfrm>
          <a:prstGeom prst="roundRect">
            <a:avLst>
              <a:gd fmla="val 1388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33"/>
          <p:cNvSpPr txBox="1"/>
          <p:nvPr/>
        </p:nvSpPr>
        <p:spPr>
          <a:xfrm>
            <a:off x="4800600" y="3383280"/>
            <a:ext cx="22860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A9D8F"/>
              </a:buClr>
              <a:buSzPts val="900"/>
              <a:buFont typeface="Calibri"/>
              <a:buNone/>
            </a:pPr>
            <a:r>
              <a:rPr b="1" i="0" lang="en-US" sz="900" u="none" cap="none" strike="noStrike">
                <a:solidFill>
                  <a:srgbClr val="2A9D8F"/>
                </a:solidFill>
                <a:latin typeface="Calibri"/>
                <a:ea typeface="Calibri"/>
                <a:cs typeface="Calibri"/>
                <a:sym typeface="Calibri"/>
              </a:rPr>
              <a:t>PARSING</a:t>
            </a:r>
            <a:endParaRPr b="0" i="0" sz="900" u="none" cap="none" strike="noStrike">
              <a:solidFill>
                <a:schemeClr val="dk1"/>
              </a:solidFill>
              <a:latin typeface="Calibri"/>
              <a:ea typeface="Calibri"/>
              <a:cs typeface="Calibri"/>
              <a:sym typeface="Calibri"/>
            </a:endParaRPr>
          </a:p>
        </p:txBody>
      </p:sp>
      <p:sp>
        <p:nvSpPr>
          <p:cNvPr id="717" name="Google Shape;717;p33"/>
          <p:cNvSpPr txBox="1"/>
          <p:nvPr/>
        </p:nvSpPr>
        <p:spPr>
          <a:xfrm>
            <a:off x="7178040" y="3383280"/>
            <a:ext cx="137160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E6B7E"/>
              </a:buClr>
              <a:buSzPts val="900"/>
              <a:buFont typeface="Calibri"/>
              <a:buNone/>
            </a:pPr>
            <a:r>
              <a:rPr b="0" i="0" lang="en-US" sz="900" u="none" cap="none" strike="noStrike">
                <a:solidFill>
                  <a:srgbClr val="5E6B7E"/>
                </a:solidFill>
                <a:latin typeface="Calibri"/>
                <a:ea typeface="Calibri"/>
                <a:cs typeface="Calibri"/>
                <a:sym typeface="Calibri"/>
              </a:rPr>
              <a:t>#4100</a:t>
            </a:r>
            <a:endParaRPr b="0" i="0" sz="900" u="none" cap="none" strike="noStrike">
              <a:solidFill>
                <a:schemeClr val="dk1"/>
              </a:solidFill>
              <a:latin typeface="Calibri"/>
              <a:ea typeface="Calibri"/>
              <a:cs typeface="Calibri"/>
              <a:sym typeface="Calibri"/>
            </a:endParaRPr>
          </a:p>
        </p:txBody>
      </p:sp>
      <p:sp>
        <p:nvSpPr>
          <p:cNvPr id="718" name="Google Shape;718;p33"/>
          <p:cNvSpPr txBox="1"/>
          <p:nvPr/>
        </p:nvSpPr>
        <p:spPr>
          <a:xfrm>
            <a:off x="4800600" y="3584448"/>
            <a:ext cx="374904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50"/>
              <a:buFont typeface="Calibri"/>
              <a:buNone/>
            </a:pPr>
            <a:r>
              <a:rPr b="0" i="0" lang="en-US" sz="1050" u="none" cap="none" strike="noStrike">
                <a:solidFill>
                  <a:srgbClr val="14213D"/>
                </a:solidFill>
                <a:latin typeface="Calibri"/>
                <a:ea typeface="Calibri"/>
                <a:cs typeface="Calibri"/>
                <a:sym typeface="Calibri"/>
              </a:rPr>
              <a:t>SSH hassh could hash bytes from the following record when a KEXINIT name-list length was corrupt.</a:t>
            </a:r>
            <a:endParaRPr b="0" i="0" sz="1050" u="none" cap="none" strike="noStrike">
              <a:solidFill>
                <a:schemeClr val="dk1"/>
              </a:solidFill>
              <a:latin typeface="Calibri"/>
              <a:ea typeface="Calibri"/>
              <a:cs typeface="Calibri"/>
              <a:sym typeface="Calibri"/>
            </a:endParaRPr>
          </a:p>
        </p:txBody>
      </p:sp>
      <p:sp>
        <p:nvSpPr>
          <p:cNvPr id="719" name="Google Shape;719;p33"/>
          <p:cNvSpPr/>
          <p:nvPr/>
        </p:nvSpPr>
        <p:spPr>
          <a:xfrm>
            <a:off x="457200" y="4078224"/>
            <a:ext cx="4023360" cy="658368"/>
          </a:xfrm>
          <a:prstGeom prst="roundRect">
            <a:avLst>
              <a:gd fmla="val 1388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3"/>
          <p:cNvSpPr txBox="1"/>
          <p:nvPr/>
        </p:nvSpPr>
        <p:spPr>
          <a:xfrm>
            <a:off x="594360" y="4133088"/>
            <a:ext cx="22860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A9D8F"/>
              </a:buClr>
              <a:buSzPts val="900"/>
              <a:buFont typeface="Calibri"/>
              <a:buNone/>
            </a:pPr>
            <a:r>
              <a:rPr b="1" i="0" lang="en-US" sz="900" u="none" cap="none" strike="noStrike">
                <a:solidFill>
                  <a:srgbClr val="2A9D8F"/>
                </a:solidFill>
                <a:latin typeface="Calibri"/>
                <a:ea typeface="Calibri"/>
                <a:cs typeface="Calibri"/>
                <a:sym typeface="Calibri"/>
              </a:rPr>
              <a:t>LOGIC</a:t>
            </a:r>
            <a:endParaRPr b="0" i="0" sz="900" u="none" cap="none" strike="noStrike">
              <a:solidFill>
                <a:schemeClr val="dk1"/>
              </a:solidFill>
              <a:latin typeface="Calibri"/>
              <a:ea typeface="Calibri"/>
              <a:cs typeface="Calibri"/>
              <a:sym typeface="Calibri"/>
            </a:endParaRPr>
          </a:p>
        </p:txBody>
      </p:sp>
      <p:sp>
        <p:nvSpPr>
          <p:cNvPr id="721" name="Google Shape;721;p33"/>
          <p:cNvSpPr txBox="1"/>
          <p:nvPr/>
        </p:nvSpPr>
        <p:spPr>
          <a:xfrm>
            <a:off x="2971800" y="4133088"/>
            <a:ext cx="137160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E6B7E"/>
              </a:buClr>
              <a:buSzPts val="900"/>
              <a:buFont typeface="Calibri"/>
              <a:buNone/>
            </a:pPr>
            <a:r>
              <a:rPr b="0" i="0" lang="en-US" sz="900" u="none" cap="none" strike="noStrike">
                <a:solidFill>
                  <a:srgbClr val="5E6B7E"/>
                </a:solidFill>
                <a:latin typeface="Calibri"/>
                <a:ea typeface="Calibri"/>
                <a:cs typeface="Calibri"/>
                <a:sym typeface="Calibri"/>
              </a:rPr>
              <a:t>#3891</a:t>
            </a:r>
            <a:endParaRPr b="0" i="0" sz="900" u="none" cap="none" strike="noStrike">
              <a:solidFill>
                <a:schemeClr val="dk1"/>
              </a:solidFill>
              <a:latin typeface="Calibri"/>
              <a:ea typeface="Calibri"/>
              <a:cs typeface="Calibri"/>
              <a:sym typeface="Calibri"/>
            </a:endParaRPr>
          </a:p>
        </p:txBody>
      </p:sp>
      <p:sp>
        <p:nvSpPr>
          <p:cNvPr id="722" name="Google Shape;722;p33"/>
          <p:cNvSpPr txBox="1"/>
          <p:nvPr/>
        </p:nvSpPr>
        <p:spPr>
          <a:xfrm>
            <a:off x="594360" y="4334256"/>
            <a:ext cx="374904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50"/>
              <a:buFont typeface="Calibri"/>
              <a:buNone/>
            </a:pPr>
            <a:r>
              <a:rPr b="0" i="0" lang="en-US" sz="1050" u="none" cap="none" strike="noStrike">
                <a:solidFill>
                  <a:srgbClr val="14213D"/>
                </a:solidFill>
                <a:latin typeface="Calibri"/>
                <a:ea typeface="Calibri"/>
                <a:cs typeface="Calibri"/>
                <a:sym typeface="Calibri"/>
              </a:rPr>
              <a:t>TCP reassembly had its partial and full retransmit branches swapped, so partial retransmits lost new data.</a:t>
            </a:r>
            <a:endParaRPr b="0" i="0" sz="1050" u="none" cap="none" strike="noStrike">
              <a:solidFill>
                <a:schemeClr val="dk1"/>
              </a:solidFill>
              <a:latin typeface="Calibri"/>
              <a:ea typeface="Calibri"/>
              <a:cs typeface="Calibri"/>
              <a:sym typeface="Calibri"/>
            </a:endParaRPr>
          </a:p>
        </p:txBody>
      </p:sp>
      <p:sp>
        <p:nvSpPr>
          <p:cNvPr id="723" name="Google Shape;723;p33"/>
          <p:cNvSpPr/>
          <p:nvPr/>
        </p:nvSpPr>
        <p:spPr>
          <a:xfrm>
            <a:off x="4663440" y="4078224"/>
            <a:ext cx="4023360" cy="658368"/>
          </a:xfrm>
          <a:prstGeom prst="roundRect">
            <a:avLst>
              <a:gd fmla="val 13889"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3"/>
          <p:cNvSpPr txBox="1"/>
          <p:nvPr/>
        </p:nvSpPr>
        <p:spPr>
          <a:xfrm>
            <a:off x="4800600" y="4133088"/>
            <a:ext cx="22860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A9D8F"/>
              </a:buClr>
              <a:buSzPts val="900"/>
              <a:buFont typeface="Calibri"/>
              <a:buNone/>
            </a:pPr>
            <a:r>
              <a:rPr b="1" i="0" lang="en-US" sz="900" u="none" cap="none" strike="noStrike">
                <a:solidFill>
                  <a:srgbClr val="2A9D8F"/>
                </a:solidFill>
                <a:latin typeface="Calibri"/>
                <a:ea typeface="Calibri"/>
                <a:cs typeface="Calibri"/>
                <a:sym typeface="Calibri"/>
              </a:rPr>
              <a:t>LOGIC</a:t>
            </a:r>
            <a:endParaRPr b="0" i="0" sz="900" u="none" cap="none" strike="noStrike">
              <a:solidFill>
                <a:schemeClr val="dk1"/>
              </a:solidFill>
              <a:latin typeface="Calibri"/>
              <a:ea typeface="Calibri"/>
              <a:cs typeface="Calibri"/>
              <a:sym typeface="Calibri"/>
            </a:endParaRPr>
          </a:p>
        </p:txBody>
      </p:sp>
      <p:sp>
        <p:nvSpPr>
          <p:cNvPr id="725" name="Google Shape;725;p33"/>
          <p:cNvSpPr txBox="1"/>
          <p:nvPr/>
        </p:nvSpPr>
        <p:spPr>
          <a:xfrm>
            <a:off x="7178040" y="4133088"/>
            <a:ext cx="1371600" cy="20116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E6B7E"/>
              </a:buClr>
              <a:buSzPts val="900"/>
              <a:buFont typeface="Calibri"/>
              <a:buNone/>
            </a:pPr>
            <a:r>
              <a:rPr b="0" i="0" lang="en-US" sz="900" u="none" cap="none" strike="noStrike">
                <a:solidFill>
                  <a:srgbClr val="5E6B7E"/>
                </a:solidFill>
                <a:latin typeface="Calibri"/>
                <a:ea typeface="Calibri"/>
                <a:cs typeface="Calibri"/>
                <a:sym typeface="Calibri"/>
              </a:rPr>
              <a:t>#4097</a:t>
            </a:r>
            <a:endParaRPr b="0" i="0" sz="900" u="none" cap="none" strike="noStrike">
              <a:solidFill>
                <a:schemeClr val="dk1"/>
              </a:solidFill>
              <a:latin typeface="Calibri"/>
              <a:ea typeface="Calibri"/>
              <a:cs typeface="Calibri"/>
              <a:sym typeface="Calibri"/>
            </a:endParaRPr>
          </a:p>
        </p:txBody>
      </p:sp>
      <p:sp>
        <p:nvSpPr>
          <p:cNvPr id="726" name="Google Shape;726;p33"/>
          <p:cNvSpPr txBox="1"/>
          <p:nvPr/>
        </p:nvSpPr>
        <p:spPr>
          <a:xfrm>
            <a:off x="4800600" y="4334256"/>
            <a:ext cx="374904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13D"/>
              </a:buClr>
              <a:buSzPts val="1050"/>
              <a:buFont typeface="Calibri"/>
              <a:buNone/>
            </a:pPr>
            <a:r>
              <a:rPr b="0" i="0" lang="en-US" sz="1050" u="none" cap="none" strike="noStrike">
                <a:solidFill>
                  <a:srgbClr val="14213D"/>
                </a:solidFill>
                <a:latin typeface="Calibri"/>
                <a:ea typeface="Calibri"/>
                <a:cs typeface="Calibri"/>
                <a:sym typeface="Calibri"/>
              </a:rPr>
              <a:t>The packet queue backpressure throttle never engaged at 75% full, and rule ranges spanning 20+ values never matched.</a:t>
            </a:r>
            <a:endParaRPr b="0" i="0" sz="1050" u="none" cap="none" strike="noStrike">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A47"/>
        </a:solidFill>
      </p:bgPr>
    </p:bg>
    <p:spTree>
      <p:nvGrpSpPr>
        <p:cNvPr id="731" name="Shape 731"/>
        <p:cNvGrpSpPr/>
        <p:nvPr/>
      </p:nvGrpSpPr>
      <p:grpSpPr>
        <a:xfrm>
          <a:off x="0" y="0"/>
          <a:ext cx="0" cy="0"/>
          <a:chOff x="0" y="0"/>
          <a:chExt cx="0" cy="0"/>
        </a:xfrm>
      </p:grpSpPr>
      <p:pic>
        <p:nvPicPr>
          <p:cNvPr descr="Arkime_Logo_FullGradientWhite3x.png" id="732" name="Google Shape;732;p34"/>
          <p:cNvPicPr preferRelativeResize="0"/>
          <p:nvPr/>
        </p:nvPicPr>
        <p:blipFill rotWithShape="1">
          <a:blip r:embed="rId3">
            <a:alphaModFix/>
          </a:blip>
          <a:srcRect b="0" l="0" r="0" t="0"/>
          <a:stretch/>
        </p:blipFill>
        <p:spPr>
          <a:xfrm>
            <a:off x="5852160" y="548640"/>
            <a:ext cx="2743200" cy="834244"/>
          </a:xfrm>
          <a:prstGeom prst="rect">
            <a:avLst/>
          </a:prstGeom>
          <a:noFill/>
          <a:ln>
            <a:noFill/>
          </a:ln>
        </p:spPr>
      </p:pic>
      <p:pic>
        <p:nvPicPr>
          <p:cNvPr descr="preencoded.png" id="733" name="Google Shape;733;p34"/>
          <p:cNvPicPr preferRelativeResize="0"/>
          <p:nvPr/>
        </p:nvPicPr>
        <p:blipFill rotWithShape="1">
          <a:blip r:embed="rId4">
            <a:alphaModFix/>
          </a:blip>
          <a:srcRect b="0" l="0" r="0" t="0"/>
          <a:stretch/>
        </p:blipFill>
        <p:spPr>
          <a:xfrm>
            <a:off x="669341" y="1309421"/>
            <a:ext cx="764438" cy="764438"/>
          </a:xfrm>
          <a:prstGeom prst="rect">
            <a:avLst/>
          </a:prstGeom>
          <a:noFill/>
          <a:ln>
            <a:noFill/>
          </a:ln>
        </p:spPr>
      </p:pic>
      <p:sp>
        <p:nvSpPr>
          <p:cNvPr id="734" name="Google Shape;734;p34"/>
          <p:cNvSpPr txBox="1"/>
          <p:nvPr/>
        </p:nvSpPr>
        <p:spPr>
          <a:xfrm>
            <a:off x="1828800" y="1097280"/>
            <a:ext cx="4754880" cy="11887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5400"/>
              <a:buFont typeface="Calibri"/>
              <a:buNone/>
            </a:pPr>
            <a:r>
              <a:rPr b="1" i="0" lang="en-US" sz="5400" u="none" cap="none" strike="noStrike">
                <a:solidFill>
                  <a:srgbClr val="FFFFFF"/>
                </a:solidFill>
                <a:latin typeface="Calibri"/>
                <a:ea typeface="Calibri"/>
                <a:cs typeface="Calibri"/>
                <a:sym typeface="Calibri"/>
              </a:rPr>
              <a:t>UI Demo</a:t>
            </a:r>
            <a:endParaRPr b="0" i="0" sz="540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39" name="Shape 739"/>
        <p:cNvGrpSpPr/>
        <p:nvPr/>
      </p:nvGrpSpPr>
      <p:grpSpPr>
        <a:xfrm>
          <a:off x="0" y="0"/>
          <a:ext cx="0" cy="0"/>
          <a:chOff x="0" y="0"/>
          <a:chExt cx="0" cy="0"/>
        </a:xfrm>
      </p:grpSpPr>
      <p:sp>
        <p:nvSpPr>
          <p:cNvPr id="740" name="Google Shape;740;p35"/>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3400"/>
              <a:buFont typeface="Calibri"/>
              <a:buNone/>
            </a:pPr>
            <a:r>
              <a:rPr b="1" i="0" lang="en-US" sz="3400" u="none" cap="none" strike="noStrike">
                <a:solidFill>
                  <a:srgbClr val="14213D"/>
                </a:solidFill>
                <a:latin typeface="Calibri"/>
                <a:ea typeface="Calibri"/>
                <a:cs typeface="Calibri"/>
                <a:sym typeface="Calibri"/>
              </a:rPr>
              <a:t>Arkime runs on sponsors</a:t>
            </a:r>
            <a:endParaRPr b="0" i="0" sz="3400" u="none" cap="none" strike="noStrike">
              <a:solidFill>
                <a:schemeClr val="dk1"/>
              </a:solidFill>
              <a:latin typeface="Calibri"/>
              <a:ea typeface="Calibri"/>
              <a:cs typeface="Calibri"/>
              <a:sym typeface="Calibri"/>
            </a:endParaRPr>
          </a:p>
        </p:txBody>
      </p:sp>
      <p:sp>
        <p:nvSpPr>
          <p:cNvPr id="741" name="Google Shape;741;p35"/>
          <p:cNvSpPr/>
          <p:nvPr/>
        </p:nvSpPr>
        <p:spPr>
          <a:xfrm>
            <a:off x="457200" y="1097280"/>
            <a:ext cx="4023360" cy="3611880"/>
          </a:xfrm>
          <a:prstGeom prst="roundRect">
            <a:avLst>
              <a:gd fmla="val 2532"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5"/>
          <p:cNvSpPr/>
          <p:nvPr/>
        </p:nvSpPr>
        <p:spPr>
          <a:xfrm>
            <a:off x="731520" y="1325880"/>
            <a:ext cx="548640" cy="54864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43" name="Google Shape;743;p35"/>
          <p:cNvPicPr preferRelativeResize="0"/>
          <p:nvPr/>
        </p:nvPicPr>
        <p:blipFill rotWithShape="1">
          <a:blip r:embed="rId3">
            <a:alphaModFix/>
          </a:blip>
          <a:srcRect b="0" l="0" r="0" t="0"/>
          <a:stretch/>
        </p:blipFill>
        <p:spPr>
          <a:xfrm>
            <a:off x="874166" y="1468526"/>
            <a:ext cx="263347" cy="263347"/>
          </a:xfrm>
          <a:prstGeom prst="rect">
            <a:avLst/>
          </a:prstGeom>
          <a:noFill/>
          <a:ln>
            <a:noFill/>
          </a:ln>
        </p:spPr>
      </p:pic>
      <p:sp>
        <p:nvSpPr>
          <p:cNvPr id="744" name="Google Shape;744;p35"/>
          <p:cNvSpPr txBox="1"/>
          <p:nvPr/>
        </p:nvSpPr>
        <p:spPr>
          <a:xfrm>
            <a:off x="1417320" y="1325880"/>
            <a:ext cx="292608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2000"/>
              <a:buFont typeface="Calibri"/>
              <a:buNone/>
            </a:pPr>
            <a:r>
              <a:rPr b="1" i="0" lang="en-US" sz="2000" u="none" cap="none" strike="noStrike">
                <a:solidFill>
                  <a:srgbClr val="14213D"/>
                </a:solidFill>
                <a:latin typeface="Calibri"/>
                <a:ea typeface="Calibri"/>
                <a:cs typeface="Calibri"/>
                <a:sym typeface="Calibri"/>
              </a:rPr>
              <a:t>Thank you, sponsors</a:t>
            </a:r>
            <a:endParaRPr b="0" i="0" sz="2000" u="none" cap="none" strike="noStrike">
              <a:solidFill>
                <a:schemeClr val="dk1"/>
              </a:solidFill>
              <a:latin typeface="Calibri"/>
              <a:ea typeface="Calibri"/>
              <a:cs typeface="Calibri"/>
              <a:sym typeface="Calibri"/>
            </a:endParaRPr>
          </a:p>
        </p:txBody>
      </p:sp>
      <p:sp>
        <p:nvSpPr>
          <p:cNvPr id="745" name="Google Shape;745;p35"/>
          <p:cNvSpPr/>
          <p:nvPr/>
        </p:nvSpPr>
        <p:spPr>
          <a:xfrm>
            <a:off x="731520" y="2011680"/>
            <a:ext cx="3474720" cy="731520"/>
          </a:xfrm>
          <a:prstGeom prst="roundRect">
            <a:avLst>
              <a:gd fmla="val 10000" name="adj"/>
            </a:avLst>
          </a:prstGeom>
          <a:solidFill>
            <a:srgbClr val="FFFFFF"/>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greynoise.png" id="746" name="Google Shape;746;p35"/>
          <p:cNvPicPr preferRelativeResize="0"/>
          <p:nvPr/>
        </p:nvPicPr>
        <p:blipFill rotWithShape="1">
          <a:blip r:embed="rId4">
            <a:alphaModFix/>
          </a:blip>
          <a:srcRect b="0" l="0" r="0" t="0"/>
          <a:stretch/>
        </p:blipFill>
        <p:spPr>
          <a:xfrm>
            <a:off x="1097280" y="2250077"/>
            <a:ext cx="2743200" cy="254726"/>
          </a:xfrm>
          <a:prstGeom prst="rect">
            <a:avLst/>
          </a:prstGeom>
          <a:noFill/>
          <a:ln>
            <a:noFill/>
          </a:ln>
        </p:spPr>
      </p:pic>
      <p:sp>
        <p:nvSpPr>
          <p:cNvPr id="747" name="Google Shape;747;p35"/>
          <p:cNvSpPr/>
          <p:nvPr/>
        </p:nvSpPr>
        <p:spPr>
          <a:xfrm>
            <a:off x="731520" y="2834640"/>
            <a:ext cx="3474720" cy="731520"/>
          </a:xfrm>
          <a:prstGeom prst="roundRect">
            <a:avLst>
              <a:gd fmla="val 10000" name="adj"/>
            </a:avLst>
          </a:prstGeom>
          <a:solidFill>
            <a:srgbClr val="FFFFFF"/>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yahoo.png" id="748" name="Google Shape;748;p35"/>
          <p:cNvPicPr preferRelativeResize="0"/>
          <p:nvPr/>
        </p:nvPicPr>
        <p:blipFill rotWithShape="1">
          <a:blip r:embed="rId5">
            <a:alphaModFix/>
          </a:blip>
          <a:srcRect b="0" l="0" r="0" t="0"/>
          <a:stretch/>
        </p:blipFill>
        <p:spPr>
          <a:xfrm>
            <a:off x="1643178" y="2971800"/>
            <a:ext cx="1651403" cy="457200"/>
          </a:xfrm>
          <a:prstGeom prst="rect">
            <a:avLst/>
          </a:prstGeom>
          <a:noFill/>
          <a:ln>
            <a:noFill/>
          </a:ln>
        </p:spPr>
      </p:pic>
      <p:sp>
        <p:nvSpPr>
          <p:cNvPr id="749" name="Google Shape;749;p35"/>
          <p:cNvSpPr txBox="1"/>
          <p:nvPr/>
        </p:nvSpPr>
        <p:spPr>
          <a:xfrm>
            <a:off x="731520" y="3657600"/>
            <a:ext cx="347472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1200"/>
              <a:buFont typeface="Calibri"/>
              <a:buNone/>
            </a:pPr>
            <a:r>
              <a:rPr b="0" i="0" lang="en-US" sz="1200" u="none" cap="none" strike="noStrike">
                <a:solidFill>
                  <a:srgbClr val="14213D"/>
                </a:solidFill>
                <a:latin typeface="Calibri"/>
                <a:ea typeface="Calibri"/>
                <a:cs typeface="Calibri"/>
                <a:sym typeface="Calibri"/>
              </a:rPr>
              <a:t>Sponsoring Arkime so it stays free and open source.</a:t>
            </a:r>
            <a:endParaRPr b="0" i="0" sz="1200" u="none" cap="none" strike="noStrike">
              <a:solidFill>
                <a:schemeClr val="dk1"/>
              </a:solidFill>
              <a:latin typeface="Calibri"/>
              <a:ea typeface="Calibri"/>
              <a:cs typeface="Calibri"/>
              <a:sym typeface="Calibri"/>
            </a:endParaRPr>
          </a:p>
        </p:txBody>
      </p:sp>
      <p:pic>
        <p:nvPicPr>
          <p:cNvPr descr="blacksmith.png" id="750" name="Google Shape;750;p35"/>
          <p:cNvPicPr preferRelativeResize="0"/>
          <p:nvPr/>
        </p:nvPicPr>
        <p:blipFill rotWithShape="1">
          <a:blip r:embed="rId6">
            <a:alphaModFix/>
          </a:blip>
          <a:srcRect b="0" l="0" r="0" t="0"/>
          <a:stretch/>
        </p:blipFill>
        <p:spPr>
          <a:xfrm>
            <a:off x="731520" y="4069080"/>
            <a:ext cx="1463040" cy="500932"/>
          </a:xfrm>
          <a:prstGeom prst="rect">
            <a:avLst/>
          </a:prstGeom>
          <a:noFill/>
          <a:ln>
            <a:noFill/>
          </a:ln>
        </p:spPr>
      </p:pic>
      <p:sp>
        <p:nvSpPr>
          <p:cNvPr id="751" name="Google Shape;751;p35"/>
          <p:cNvSpPr/>
          <p:nvPr/>
        </p:nvSpPr>
        <p:spPr>
          <a:xfrm>
            <a:off x="4663440" y="1097280"/>
            <a:ext cx="4023360" cy="3611880"/>
          </a:xfrm>
          <a:prstGeom prst="roundRect">
            <a:avLst>
              <a:gd fmla="val 2532"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5"/>
          <p:cNvSpPr/>
          <p:nvPr/>
        </p:nvSpPr>
        <p:spPr>
          <a:xfrm>
            <a:off x="4937760" y="132588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53" name="Google Shape;753;p35"/>
          <p:cNvPicPr preferRelativeResize="0"/>
          <p:nvPr/>
        </p:nvPicPr>
        <p:blipFill rotWithShape="1">
          <a:blip r:embed="rId7">
            <a:alphaModFix/>
          </a:blip>
          <a:srcRect b="0" l="0" r="0" t="0"/>
          <a:stretch/>
        </p:blipFill>
        <p:spPr>
          <a:xfrm>
            <a:off x="5080406" y="1468526"/>
            <a:ext cx="263347" cy="263347"/>
          </a:xfrm>
          <a:prstGeom prst="rect">
            <a:avLst/>
          </a:prstGeom>
          <a:noFill/>
          <a:ln>
            <a:noFill/>
          </a:ln>
        </p:spPr>
      </p:pic>
      <p:sp>
        <p:nvSpPr>
          <p:cNvPr id="754" name="Google Shape;754;p35"/>
          <p:cNvSpPr txBox="1"/>
          <p:nvPr/>
        </p:nvSpPr>
        <p:spPr>
          <a:xfrm>
            <a:off x="5623560" y="1325880"/>
            <a:ext cx="292608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4213D"/>
              </a:buClr>
              <a:buSzPts val="2000"/>
              <a:buFont typeface="Calibri"/>
              <a:buNone/>
            </a:pPr>
            <a:r>
              <a:rPr b="1" i="0" lang="en-US" sz="2000" u="none" cap="none" strike="noStrike">
                <a:solidFill>
                  <a:srgbClr val="14213D"/>
                </a:solidFill>
                <a:latin typeface="Calibri"/>
                <a:ea typeface="Calibri"/>
                <a:cs typeface="Calibri"/>
                <a:sym typeface="Calibri"/>
              </a:rPr>
              <a:t>We need more of you</a:t>
            </a:r>
            <a:endParaRPr b="0" i="0" sz="2000" u="none" cap="none" strike="noStrike">
              <a:solidFill>
                <a:schemeClr val="dk1"/>
              </a:solidFill>
              <a:latin typeface="Calibri"/>
              <a:ea typeface="Calibri"/>
              <a:cs typeface="Calibri"/>
              <a:sym typeface="Calibri"/>
            </a:endParaRPr>
          </a:p>
        </p:txBody>
      </p:sp>
      <p:sp>
        <p:nvSpPr>
          <p:cNvPr id="755" name="Google Shape;755;p35"/>
          <p:cNvSpPr txBox="1"/>
          <p:nvPr/>
        </p:nvSpPr>
        <p:spPr>
          <a:xfrm>
            <a:off x="4937760" y="2057400"/>
            <a:ext cx="3520440" cy="210312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100% open source. No paid-only features, no license fees</a:t>
            </a:r>
            <a:endParaRPr b="0" i="0" sz="1300" u="none" cap="none" strike="noStrike">
              <a:solidFill>
                <a:schemeClr val="dk1"/>
              </a:solidFill>
              <a:latin typeface="Calibri"/>
              <a:ea typeface="Calibri"/>
              <a:cs typeface="Calibri"/>
              <a:sym typeface="Calibri"/>
            </a:endParaRPr>
          </a:p>
          <a:p>
            <a:pPr indent="-177800" lvl="0" marL="177800" marR="0" rtl="0" algn="l">
              <a:spcBef>
                <a:spcPts val="6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Sponsorship pays for development and bug fixes, demo and CTF infrastructure, domains, and Arkimeet</a:t>
            </a:r>
            <a:endParaRPr b="0" i="0" sz="1300" u="none" cap="none" strike="noStrike">
              <a:solidFill>
                <a:schemeClr val="dk1"/>
              </a:solidFill>
              <a:latin typeface="Calibri"/>
              <a:ea typeface="Calibri"/>
              <a:cs typeface="Calibri"/>
              <a:sym typeface="Calibri"/>
            </a:endParaRPr>
          </a:p>
          <a:p>
            <a:pPr indent="-177800" lvl="0" marL="177800" marR="0" rtl="0" algn="l">
              <a:spcBef>
                <a:spcPts val="6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GitHub Sponsors (0% fees) or Buy Me a Coffee. Questions? Email arkime@arkime.com</a:t>
            </a:r>
            <a:endParaRPr b="0" i="0" sz="1300" u="none" cap="none" strike="noStrike">
              <a:solidFill>
                <a:schemeClr val="dk1"/>
              </a:solidFill>
              <a:latin typeface="Calibri"/>
              <a:ea typeface="Calibri"/>
              <a:cs typeface="Calibri"/>
              <a:sym typeface="Calibri"/>
            </a:endParaRPr>
          </a:p>
          <a:p>
            <a:pPr indent="-177800" lvl="0" marL="177800" marR="0" rtl="0" algn="l">
              <a:spcBef>
                <a:spcPts val="600"/>
              </a:spcBef>
              <a:spcAft>
                <a:spcPts val="0"/>
              </a:spcAft>
              <a:buClr>
                <a:srgbClr val="14213D"/>
              </a:buClr>
              <a:buSzPts val="1300"/>
              <a:buFont typeface="Calibri"/>
              <a:buChar char="•"/>
            </a:pPr>
            <a:r>
              <a:rPr b="0" i="0" lang="en-US" sz="1300" u="none" cap="none" strike="noStrike">
                <a:solidFill>
                  <a:srgbClr val="14213D"/>
                </a:solidFill>
                <a:latin typeface="Calibri"/>
                <a:ea typeface="Calibri"/>
                <a:cs typeface="Calibri"/>
                <a:sym typeface="Calibri"/>
              </a:rPr>
              <a:t>Come find us at happy hour</a:t>
            </a:r>
            <a:endParaRPr b="0" i="0" sz="1300" u="none" cap="none" strike="noStrike">
              <a:solidFill>
                <a:schemeClr val="dk1"/>
              </a:solidFill>
              <a:latin typeface="Calibri"/>
              <a:ea typeface="Calibri"/>
              <a:cs typeface="Calibri"/>
              <a:sym typeface="Calibri"/>
            </a:endParaRPr>
          </a:p>
        </p:txBody>
      </p:sp>
      <p:sp>
        <p:nvSpPr>
          <p:cNvPr id="756" name="Google Shape;756;p35">
            <a:hlinkClick r:id="rId8"/>
          </p:cNvPr>
          <p:cNvSpPr txBox="1"/>
          <p:nvPr/>
        </p:nvSpPr>
        <p:spPr>
          <a:xfrm>
            <a:off x="4937760" y="4206240"/>
            <a:ext cx="352044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A9D8F"/>
              </a:buClr>
              <a:buSzPts val="1200"/>
              <a:buFont typeface="Calibri"/>
              <a:buNone/>
            </a:pPr>
            <a:r>
              <a:rPr b="1" i="0" lang="en-US" sz="1200" u="sng" cap="none" strike="noStrike">
                <a:solidFill>
                  <a:srgbClr val="2A9D8F"/>
                </a:solidFill>
                <a:latin typeface="Calibri"/>
                <a:ea typeface="Calibri"/>
                <a:cs typeface="Calibri"/>
                <a:sym typeface="Calibri"/>
                <a:hlinkClick r:id="rId9">
                  <a:extLst>
                    <a:ext uri="{A12FA001-AC4F-418D-AE19-62706E023703}">
                      <ahyp:hlinkClr val="tx"/>
                    </a:ext>
                  </a:extLst>
                </a:hlinkClick>
              </a:rPr>
              <a:t>arkime.com/sponsor  ·  arkime@arkime.com</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A47"/>
        </a:solidFill>
      </p:bgPr>
    </p:bg>
    <p:spTree>
      <p:nvGrpSpPr>
        <p:cNvPr id="761" name="Shape 761"/>
        <p:cNvGrpSpPr/>
        <p:nvPr/>
      </p:nvGrpSpPr>
      <p:grpSpPr>
        <a:xfrm>
          <a:off x="0" y="0"/>
          <a:ext cx="0" cy="0"/>
          <a:chOff x="0" y="0"/>
          <a:chExt cx="0" cy="0"/>
        </a:xfrm>
      </p:grpSpPr>
      <p:pic>
        <p:nvPicPr>
          <p:cNvPr descr="Arkime_Logo_FullGradientWhite3x.png" id="762" name="Google Shape;762;p36"/>
          <p:cNvPicPr preferRelativeResize="0"/>
          <p:nvPr/>
        </p:nvPicPr>
        <p:blipFill rotWithShape="1">
          <a:blip r:embed="rId3">
            <a:alphaModFix/>
          </a:blip>
          <a:srcRect b="0" l="0" r="0" t="0"/>
          <a:stretch/>
        </p:blipFill>
        <p:spPr>
          <a:xfrm>
            <a:off x="5852160" y="548640"/>
            <a:ext cx="2743200" cy="834244"/>
          </a:xfrm>
          <a:prstGeom prst="rect">
            <a:avLst/>
          </a:prstGeom>
          <a:noFill/>
          <a:ln>
            <a:noFill/>
          </a:ln>
        </p:spPr>
      </p:pic>
      <p:sp>
        <p:nvSpPr>
          <p:cNvPr id="763" name="Google Shape;763;p36"/>
          <p:cNvSpPr txBox="1"/>
          <p:nvPr/>
        </p:nvSpPr>
        <p:spPr>
          <a:xfrm>
            <a:off x="548640" y="1280160"/>
            <a:ext cx="59436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800"/>
              <a:buFont typeface="Calibri"/>
              <a:buNone/>
            </a:pPr>
            <a:r>
              <a:rPr b="1" i="0" lang="en-US" sz="4800" u="none" cap="none" strike="noStrike">
                <a:solidFill>
                  <a:srgbClr val="FFFFFF"/>
                </a:solidFill>
                <a:latin typeface="Calibri"/>
                <a:ea typeface="Calibri"/>
                <a:cs typeface="Calibri"/>
                <a:sym typeface="Calibri"/>
              </a:rPr>
              <a:t>Thanks for coming</a:t>
            </a:r>
            <a:endParaRPr b="0" i="0" sz="4800" u="none" cap="none" strike="noStrike">
              <a:solidFill>
                <a:schemeClr val="dk1"/>
              </a:solidFill>
              <a:latin typeface="Calibri"/>
              <a:ea typeface="Calibri"/>
              <a:cs typeface="Calibri"/>
              <a:sym typeface="Calibri"/>
            </a:endParaRPr>
          </a:p>
        </p:txBody>
      </p:sp>
      <p:pic>
        <p:nvPicPr>
          <p:cNvPr descr="preencoded.png" id="764" name="Google Shape;764;p36"/>
          <p:cNvPicPr preferRelativeResize="0"/>
          <p:nvPr/>
        </p:nvPicPr>
        <p:blipFill rotWithShape="1">
          <a:blip r:embed="rId4">
            <a:alphaModFix/>
          </a:blip>
          <a:srcRect b="0" l="0" r="0" t="0"/>
          <a:stretch/>
        </p:blipFill>
        <p:spPr>
          <a:xfrm>
            <a:off x="719084" y="2730764"/>
            <a:ext cx="500360" cy="500360"/>
          </a:xfrm>
          <a:prstGeom prst="rect">
            <a:avLst/>
          </a:prstGeom>
          <a:noFill/>
          <a:ln>
            <a:noFill/>
          </a:ln>
        </p:spPr>
      </p:pic>
      <p:sp>
        <p:nvSpPr>
          <p:cNvPr id="765" name="Google Shape;765;p36"/>
          <p:cNvSpPr txBox="1"/>
          <p:nvPr/>
        </p:nvSpPr>
        <p:spPr>
          <a:xfrm>
            <a:off x="1508760" y="2651760"/>
            <a:ext cx="512064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Calibri"/>
              <a:buNone/>
            </a:pPr>
            <a:r>
              <a:rPr b="0" i="0" lang="en-US" sz="2000" u="none" cap="none" strike="noStrike">
                <a:solidFill>
                  <a:srgbClr val="FFFFFF"/>
                </a:solidFill>
                <a:latin typeface="Calibri"/>
                <a:ea typeface="Calibri"/>
                <a:cs typeface="Calibri"/>
                <a:sym typeface="Calibri"/>
              </a:rPr>
              <a:t>Happy Hour  ·  Ornery Public House  ·  5:30 – 8:00</a:t>
            </a:r>
            <a:endParaRPr b="0" i="0" sz="2000" u="none" cap="none" strike="noStrike">
              <a:solidFill>
                <a:schemeClr val="dk1"/>
              </a:solidFill>
              <a:latin typeface="Calibri"/>
              <a:ea typeface="Calibri"/>
              <a:cs typeface="Calibri"/>
              <a:sym typeface="Calibri"/>
            </a:endParaRPr>
          </a:p>
        </p:txBody>
      </p:sp>
      <p:sp>
        <p:nvSpPr>
          <p:cNvPr id="766" name="Google Shape;766;p36"/>
          <p:cNvSpPr txBox="1"/>
          <p:nvPr/>
        </p:nvSpPr>
        <p:spPr>
          <a:xfrm>
            <a:off x="548640" y="4206240"/>
            <a:ext cx="5943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B689"/>
              </a:buClr>
              <a:buSzPts val="1600"/>
              <a:buFont typeface="Calibri"/>
              <a:buNone/>
            </a:pPr>
            <a:r>
              <a:rPr b="0" i="0" lang="en-US" sz="1600" u="none" cap="none" strike="noStrike">
                <a:solidFill>
                  <a:srgbClr val="66B689"/>
                </a:solidFill>
                <a:latin typeface="Calibri"/>
                <a:ea typeface="Calibri"/>
                <a:cs typeface="Calibri"/>
                <a:sym typeface="Calibri"/>
              </a:rPr>
              <a:t>arkime.com</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2026-09-30T12:46:24Z</dcterms:created>
  <dc:creator>PptxGenJS</dc:creator>
</cp:coreProperties>
</file>